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embeddings/Microsoft_Equation5.bin" ContentType="application/vnd.openxmlformats-officedocument.oleObject"/>
  <Override PartName="/ppt/embeddings/Microsoft_Equation39.bin" ContentType="application/vnd.openxmlformats-officedocument.oleObject"/>
  <Override PartName="/ppt/embeddings/Microsoft_Equation25.bin" ContentType="application/vnd.openxmlformats-officedocument.oleObject"/>
  <Override PartName="/ppt/embeddings/Microsoft_Equation44.bin" ContentType="application/vnd.openxmlformats-officedocument.oleObject"/>
  <Override PartName="/ppt/slides/slide18.xml" ContentType="application/vnd.openxmlformats-officedocument.presentationml.slide+xml"/>
  <Override PartName="/ppt/slides/slide37.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embeddings/Microsoft_Equation9.bin" ContentType="application/vnd.openxmlformats-officedocument.oleObject"/>
  <Override PartName="/ppt/media/audio3.bin" ContentType="audio/unknown"/>
  <Override PartName="/ppt/slides/slide42.xml" ContentType="application/vnd.openxmlformats-officedocument.presentationml.slide+xml"/>
  <Override PartName="/ppt/embeddings/Microsoft_Equation27.bin" ContentType="application/vnd.openxmlformats-officedocument.oleObject"/>
  <Override PartName="/ppt/slides/slide23.xml" ContentType="application/vnd.openxmlformats-officedocument.presentationml.slide+xml"/>
  <Override PartName="/ppt/theme/theme1.xml" ContentType="application/vnd.openxmlformats-officedocument.theme+xml"/>
  <Override PartName="/ppt/embeddings/Microsoft_Equation13.bin" ContentType="application/vnd.openxmlformats-officedocument.oleObject"/>
  <Override PartName="/ppt/embeddings/Microsoft_Equation32.bin" ContentType="application/vnd.openxmlformats-officedocument.oleObject"/>
  <Override PartName="/ppt/slideLayouts/slideLayout10.xml" ContentType="application/vnd.openxmlformats-officedocument.presentationml.slideLayout+xml"/>
  <Override PartName="/ppt/embeddings/Microsoft_Equation48.bin" ContentType="application/vnd.openxmlformats-officedocument.oleObject"/>
  <Override PartName="/ppt/embeddings/Microsoft_Equation51.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embeddings/Microsoft_Equation2.bin" ContentType="application/vnd.openxmlformats-officedocument.oleObject"/>
  <Override PartName="/ppt/embeddings/Microsoft_Equation17.bin" ContentType="application/vnd.openxmlformats-officedocument.oleObject"/>
  <Override PartName="/ppt/embeddings/Microsoft_Equation36.bin" ContentType="application/vnd.openxmlformats-officedocument.oleObject"/>
  <Override PartName="/ppt/embeddings/Microsoft_Equation22.bin" ContentType="application/vnd.openxmlformats-officedocument.oleObject"/>
  <Override PartName="/ppt/embeddings/Microsoft_Equation41.bin" ContentType="application/vnd.openxmlformats-officedocument.oleObject"/>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embeddings/Microsoft_Equation6.bin" ContentType="application/vnd.openxmlformats-officedocument.oleObject"/>
  <Override PartName="/ppt/slides/slide20.xml" ContentType="application/vnd.openxmlformats-officedocument.presentationml.slide+xml"/>
  <Override PartName="/ppt/presProps.xml" ContentType="application/vnd.openxmlformats-officedocument.presentationml.presProps+xml"/>
  <Override PartName="/ppt/embeddings/Microsoft_Equation10.bin" ContentType="application/vnd.openxmlformats-officedocument.oleObject"/>
  <Override PartName="/ppt/embeddings/Microsoft_Equation45.bin" ContentType="application/vnd.openxmlformats-officedocument.oleObject"/>
  <Override PartName="/ppt/slides/slide19.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embeddings/Microsoft_Equation28.bin" ContentType="application/vnd.openxmlformats-officedocument.oleObject"/>
  <Override PartName="/ppt/media/audio4.bin" ContentType="audio/unknown"/>
  <Override PartName="/ppt/embeddings/Microsoft_Equation14.bin" ContentType="application/vnd.openxmlformats-officedocument.oleObject"/>
  <Override PartName="/ppt/embeddings/Microsoft_Equation33.bin" ContentType="application/vnd.openxmlformats-officedocument.oleObject"/>
  <Override PartName="/ppt/slideLayouts/slideLayout11.xml" ContentType="application/vnd.openxmlformats-officedocument.presentationml.slideLayout+xml"/>
  <Override PartName="/ppt/embeddings/Microsoft_Equation49.bin" ContentType="application/vnd.openxmlformats-officedocument.oleObject"/>
  <Override PartName="/ppt/embeddings/Microsoft_Equation52.bin" ContentType="application/vnd.openxmlformats-officedocument.oleObject"/>
  <Override PartName="/docProps/core.xml" ContentType="application/vnd.openxmlformats-package.core-properties+xml"/>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embeddings/Microsoft_Equation3.bin" ContentType="application/vnd.openxmlformats-officedocument.oleObject"/>
  <Override PartName="/ppt/embeddings/Microsoft_Equation18.bin" ContentType="application/vnd.openxmlformats-officedocument.oleObject"/>
  <Override PartName="/ppt/embeddings/Microsoft_Equation37.bin" ContentType="application/vnd.openxmlformats-officedocument.oleObject"/>
  <Default Extension="emf" ContentType="image/x-emf"/>
  <Override PartName="/ppt/embeddings/Microsoft_Equation23.bin" ContentType="application/vnd.openxmlformats-officedocument.oleObject"/>
  <Override PartName="/ppt/embeddings/Microsoft_Equation42.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1.xml" ContentType="application/vnd.openxmlformats-officedocument.presentationml.slide+xml"/>
  <Override PartName="/ppt/embeddings/Microsoft_Equation7.bin" ContentType="application/vnd.openxmlformats-officedocument.oleObject"/>
  <Override PartName="/ppt/slides/slide21.xml" ContentType="application/vnd.openxmlformats-officedocument.presentationml.slide+xml"/>
  <Override PartName="/ppt/media/audio1.bin" ContentType="audio/unknown"/>
  <Override PartName="/ppt/slides/slide40.xml" ContentType="application/vnd.openxmlformats-officedocument.presentationml.slide+xml"/>
  <Override PartName="/ppt/embeddings/Microsoft_Equation11.bin" ContentType="application/vnd.openxmlformats-officedocument.oleObject"/>
  <Override PartName="/ppt/embeddings/Microsoft_Equation30.bin" ContentType="application/vnd.openxmlformats-officedocument.oleObject"/>
  <Override PartName="/ppt/embeddings/Microsoft_Equation46.bin" ContentType="application/vnd.openxmlformats-officedocument.oleObject"/>
  <Override PartName="/ppt/slides/slide39.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embeddings/Microsoft_Equation29.bin" ContentType="application/vnd.openxmlformats-officedocument.oleObject"/>
  <Override PartName="/ppt/embeddings/Microsoft_Equation15.bin" ContentType="application/vnd.openxmlformats-officedocument.oleObject"/>
  <Override PartName="/ppt/embeddings/Microsoft_Equation34.bin" ContentType="application/vnd.openxmlformats-officedocument.oleObject"/>
  <Override PartName="/ppt/embeddings/Microsoft_Equation53.bin" ContentType="application/vnd.openxmlformats-officedocument.oleObject"/>
  <Override PartName="/ppt/embeddings/Microsoft_Equation20.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embeddings/Microsoft_Equation4.bin" ContentType="application/vnd.openxmlformats-officedocument.oleObject"/>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embeddings/Microsoft_Equation19.bin" ContentType="application/vnd.openxmlformats-officedocument.oleObject"/>
  <Override PartName="/ppt/embeddings/Microsoft_Equation38.bin" ContentType="application/vnd.openxmlformats-officedocument.oleObject"/>
  <Override PartName="/docProps/app.xml" ContentType="application/vnd.openxmlformats-officedocument.extended-properties+xml"/>
  <Override PartName="/ppt/embeddings/Microsoft_Equation24.bin" ContentType="application/vnd.openxmlformats-officedocument.oleObject"/>
  <Override PartName="/ppt/embeddings/Microsoft_Equation43.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2.xml" ContentType="application/vnd.openxmlformats-officedocument.presentationml.slide+xml"/>
  <Override PartName="/ppt/embeddings/Microsoft_Equation8.bin" ContentType="application/vnd.openxmlformats-officedocument.oleObject"/>
  <Override PartName="/ppt/media/audio2.bin" ContentType="audio/unknown"/>
  <Override PartName="/ppt/slides/slide41.xml" ContentType="application/vnd.openxmlformats-officedocument.presentationml.slide+xml"/>
  <Override PartName="/ppt/embeddings/Microsoft_Equation26.bin" ContentType="application/vnd.openxmlformats-officedocument.oleObject"/>
  <Override PartName="/ppt/slides/slide22.xml" ContentType="application/vnd.openxmlformats-officedocument.presentationml.slide+xml"/>
  <Override PartName="/ppt/embeddings/Microsoft_Equation12.bin" ContentType="application/vnd.openxmlformats-officedocument.oleObject"/>
  <Override PartName="/ppt/embeddings/Microsoft_Equation31.bin" ContentType="application/vnd.openxmlformats-officedocument.oleObject"/>
  <Override PartName="/ppt/embeddings/Microsoft_Equation50.bin" ContentType="application/vnd.openxmlformats-officedocument.oleObject"/>
  <Override PartName="/ppt/embeddings/Microsoft_Equation47.bin" ContentType="application/vnd.openxmlformats-officedocument.oleObject"/>
  <Default Extension="pict" ContentType="image/pi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embeddings/Microsoft_Equation1.bin" ContentType="application/vnd.openxmlformats-officedocument.oleObject"/>
  <Override PartName="/ppt/embeddings/Microsoft_Equation16.bin" ContentType="application/vnd.openxmlformats-officedocument.oleObject"/>
  <Override PartName="/ppt/embeddings/Microsoft_Equation35.bin" ContentType="application/vnd.openxmlformats-officedocument.oleObject"/>
  <Override PartName="/ppt/embeddings/Microsoft_Equation54.bin" ContentType="application/vnd.openxmlformats-officedocument.oleObject"/>
  <Default Extension="png" ContentType="image/png"/>
  <Override PartName="/ppt/embeddings/Microsoft_Equation21.bin" ContentType="application/vnd.openxmlformats-officedocument.oleObject"/>
  <Override PartName="/ppt/embeddings/Microsoft_Equation40.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3" r:id="rId1"/>
  </p:sldMasterIdLst>
  <p:sldIdLst>
    <p:sldId id="256" r:id="rId2"/>
    <p:sldId id="260" r:id="rId3"/>
    <p:sldId id="302" r:id="rId4"/>
    <p:sldId id="285" r:id="rId5"/>
    <p:sldId id="257" r:id="rId6"/>
    <p:sldId id="258" r:id="rId7"/>
    <p:sldId id="259" r:id="rId8"/>
    <p:sldId id="286" r:id="rId9"/>
    <p:sldId id="281" r:id="rId10"/>
    <p:sldId id="287" r:id="rId11"/>
    <p:sldId id="288" r:id="rId12"/>
    <p:sldId id="289" r:id="rId13"/>
    <p:sldId id="290" r:id="rId14"/>
    <p:sldId id="283" r:id="rId15"/>
    <p:sldId id="279" r:id="rId16"/>
    <p:sldId id="280" r:id="rId17"/>
    <p:sldId id="293" r:id="rId18"/>
    <p:sldId id="294" r:id="rId19"/>
    <p:sldId id="295" r:id="rId20"/>
    <p:sldId id="296" r:id="rId21"/>
    <p:sldId id="282" r:id="rId22"/>
    <p:sldId id="298" r:id="rId23"/>
    <p:sldId id="301" r:id="rId24"/>
    <p:sldId id="299" r:id="rId25"/>
    <p:sldId id="300" r:id="rId26"/>
    <p:sldId id="263" r:id="rId27"/>
    <p:sldId id="304" r:id="rId28"/>
    <p:sldId id="305" r:id="rId29"/>
    <p:sldId id="307" r:id="rId30"/>
    <p:sldId id="324" r:id="rId31"/>
    <p:sldId id="308" r:id="rId32"/>
    <p:sldId id="311" r:id="rId33"/>
    <p:sldId id="313" r:id="rId34"/>
    <p:sldId id="316" r:id="rId35"/>
    <p:sldId id="314" r:id="rId36"/>
    <p:sldId id="315" r:id="rId37"/>
    <p:sldId id="265" r:id="rId38"/>
    <p:sldId id="327" r:id="rId39"/>
    <p:sldId id="325" r:id="rId40"/>
    <p:sldId id="275" r:id="rId41"/>
    <p:sldId id="276" r:id="rId42"/>
    <p:sldId id="326" r:id="rId43"/>
    <p:sldId id="318" r:id="rId44"/>
    <p:sldId id="319" r:id="rId45"/>
    <p:sldId id="320" r:id="rId46"/>
    <p:sldId id="321" r:id="rId47"/>
    <p:sldId id="322" r:id="rId48"/>
    <p:sldId id="323" r:id="rId49"/>
    <p:sldId id="273" r:id="rId50"/>
    <p:sldId id="303" r:id="rId51"/>
    <p:sldId id="274" r:id="rId52"/>
    <p:sldId id="328"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kiosk/>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397" autoAdjust="0"/>
    <p:restoredTop sz="99327" autoAdjust="0"/>
  </p:normalViewPr>
  <p:slideViewPr>
    <p:cSldViewPr snapToGrid="0" snapToObjects="1">
      <p:cViewPr>
        <p:scale>
          <a:sx n="75" d="100"/>
          <a:sy n="75" d="100"/>
        </p:scale>
        <p:origin x="-1224" y="-8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ict"/><Relationship Id="rId4" Type="http://schemas.openxmlformats.org/officeDocument/2006/relationships/image" Target="../media/image5.pict"/><Relationship Id="rId1" Type="http://schemas.openxmlformats.org/officeDocument/2006/relationships/image" Target="../media/image2.pict"/><Relationship Id="rId2" Type="http://schemas.openxmlformats.org/officeDocument/2006/relationships/image" Target="../media/image3.pict"/></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pict"/><Relationship Id="rId4" Type="http://schemas.openxmlformats.org/officeDocument/2006/relationships/image" Target="../media/image30.pict"/><Relationship Id="rId1" Type="http://schemas.openxmlformats.org/officeDocument/2006/relationships/image" Target="../media/image27.pict"/><Relationship Id="rId2" Type="http://schemas.openxmlformats.org/officeDocument/2006/relationships/image" Target="../media/image28.pict"/></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pict"/><Relationship Id="rId4" Type="http://schemas.openxmlformats.org/officeDocument/2006/relationships/image" Target="../media/image35.pict"/><Relationship Id="rId1" Type="http://schemas.openxmlformats.org/officeDocument/2006/relationships/image" Target="../media/image32.pict"/><Relationship Id="rId2" Type="http://schemas.openxmlformats.org/officeDocument/2006/relationships/image" Target="../media/image33.pict"/></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pict"/><Relationship Id="rId4" Type="http://schemas.openxmlformats.org/officeDocument/2006/relationships/image" Target="../media/image30.pict"/><Relationship Id="rId1" Type="http://schemas.openxmlformats.org/officeDocument/2006/relationships/image" Target="../media/image37.pict"/><Relationship Id="rId2" Type="http://schemas.openxmlformats.org/officeDocument/2006/relationships/image" Target="../media/image38.pict"/></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2.pict"/><Relationship Id="rId4" Type="http://schemas.openxmlformats.org/officeDocument/2006/relationships/image" Target="../media/image43.pict"/><Relationship Id="rId1" Type="http://schemas.openxmlformats.org/officeDocument/2006/relationships/image" Target="../media/image27.pict"/><Relationship Id="rId2" Type="http://schemas.openxmlformats.org/officeDocument/2006/relationships/image" Target="../media/image41.pict"/></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6.pict"/><Relationship Id="rId4" Type="http://schemas.openxmlformats.org/officeDocument/2006/relationships/image" Target="../media/image47.pict"/><Relationship Id="rId1" Type="http://schemas.openxmlformats.org/officeDocument/2006/relationships/image" Target="../media/image44.pict"/><Relationship Id="rId2" Type="http://schemas.openxmlformats.org/officeDocument/2006/relationships/image" Target="../media/image45.pict"/></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1.pict"/><Relationship Id="rId4" Type="http://schemas.openxmlformats.org/officeDocument/2006/relationships/image" Target="../media/image52.pict"/><Relationship Id="rId1" Type="http://schemas.openxmlformats.org/officeDocument/2006/relationships/image" Target="../media/image49.pict"/><Relationship Id="rId2" Type="http://schemas.openxmlformats.org/officeDocument/2006/relationships/image" Target="../media/image50.pict"/></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5.pict"/></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7.pict"/><Relationship Id="rId2" Type="http://schemas.openxmlformats.org/officeDocument/2006/relationships/image" Target="../media/image58.pict"/></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9.pict"/><Relationship Id="rId2" Type="http://schemas.openxmlformats.org/officeDocument/2006/relationships/image" Target="../media/image60.pict"/></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1.pict"/><Relationship Id="rId2" Type="http://schemas.openxmlformats.org/officeDocument/2006/relationships/image" Target="../media/image62.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ict"/><Relationship Id="rId2" Type="http://schemas.openxmlformats.org/officeDocument/2006/relationships/image" Target="../media/image8.pict"/></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3.pict"/></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4.pict"/></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65.pict"/></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6.pict"/></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67.pict"/></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68.pict"/></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pict"/><Relationship Id="rId4" Type="http://schemas.openxmlformats.org/officeDocument/2006/relationships/image" Target="../media/image13.pict"/><Relationship Id="rId1" Type="http://schemas.openxmlformats.org/officeDocument/2006/relationships/image" Target="../media/image10.pict"/><Relationship Id="rId2" Type="http://schemas.openxmlformats.org/officeDocument/2006/relationships/image" Target="../media/image11.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pict"/></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pict"/><Relationship Id="rId2" Type="http://schemas.openxmlformats.org/officeDocument/2006/relationships/image" Target="../media/image17.pict"/></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pict"/></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pict"/></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pict"/><Relationship Id="rId2" Type="http://schemas.openxmlformats.org/officeDocument/2006/relationships/image" Target="../media/image25.pict"/><Relationship Id="rId3" Type="http://schemas.openxmlformats.org/officeDocument/2006/relationships/image" Target="../media/image26.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0AE58E2-4A5C-3D4D-8D71-F7D82F56BBEE}" type="datetimeFigureOut">
              <a:rPr lang="en-US" smtClean="0"/>
              <a:pPr/>
              <a:t>8/28/10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49406CB-4CEC-0C41-A2F3-921FBF5B32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AE58E2-4A5C-3D4D-8D71-F7D82F56BBEE}" type="datetimeFigureOut">
              <a:rPr lang="en-US" smtClean="0"/>
              <a:pPr/>
              <a:t>8/28/10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406CB-4CEC-0C41-A2F3-921FBF5B3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AE58E2-4A5C-3D4D-8D71-F7D82F56BBEE}" type="datetimeFigureOut">
              <a:rPr lang="en-US" smtClean="0"/>
              <a:pPr/>
              <a:t>8/28/10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406CB-4CEC-0C41-A2F3-921FBF5B3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0AE58E2-4A5C-3D4D-8D71-F7D82F56BBEE}" type="datetimeFigureOut">
              <a:rPr lang="en-US" smtClean="0"/>
              <a:pPr/>
              <a:t>8/28/10</a:t>
            </a:fld>
            <a:endParaRPr lang="en-US"/>
          </a:p>
        </p:txBody>
      </p:sp>
      <p:sp>
        <p:nvSpPr>
          <p:cNvPr id="9" name="Slide Number Placeholder 8"/>
          <p:cNvSpPr>
            <a:spLocks noGrp="1"/>
          </p:cNvSpPr>
          <p:nvPr>
            <p:ph type="sldNum" sz="quarter" idx="15"/>
          </p:nvPr>
        </p:nvSpPr>
        <p:spPr/>
        <p:txBody>
          <a:bodyPr rtlCol="0"/>
          <a:lstStyle/>
          <a:p>
            <a:fld id="{549406CB-4CEC-0C41-A2F3-921FBF5B321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0AE58E2-4A5C-3D4D-8D71-F7D82F56BBEE}" type="datetimeFigureOut">
              <a:rPr lang="en-US" smtClean="0"/>
              <a:pPr/>
              <a:t>8/28/10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49406CB-4CEC-0C41-A2F3-921FBF5B3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0AE58E2-4A5C-3D4D-8D71-F7D82F56BBEE}" type="datetimeFigureOut">
              <a:rPr lang="en-US" smtClean="0"/>
              <a:pPr/>
              <a:t>8/28/10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9406CB-4CEC-0C41-A2F3-921FBF5B321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0AE58E2-4A5C-3D4D-8D71-F7D82F56BBEE}" type="datetimeFigureOut">
              <a:rPr lang="en-US" smtClean="0"/>
              <a:pPr/>
              <a:t>8/28/10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9406CB-4CEC-0C41-A2F3-921FBF5B321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0AE58E2-4A5C-3D4D-8D71-F7D82F56BBEE}" type="datetimeFigureOut">
              <a:rPr lang="en-US" smtClean="0"/>
              <a:pPr/>
              <a:t>8/28/10</a:t>
            </a:fld>
            <a:endParaRPr lang="en-US"/>
          </a:p>
        </p:txBody>
      </p:sp>
      <p:sp>
        <p:nvSpPr>
          <p:cNvPr id="7" name="Slide Number Placeholder 6"/>
          <p:cNvSpPr>
            <a:spLocks noGrp="1"/>
          </p:cNvSpPr>
          <p:nvPr>
            <p:ph type="sldNum" sz="quarter" idx="11"/>
          </p:nvPr>
        </p:nvSpPr>
        <p:spPr/>
        <p:txBody>
          <a:bodyPr rtlCol="0"/>
          <a:lstStyle/>
          <a:p>
            <a:fld id="{549406CB-4CEC-0C41-A2F3-921FBF5B321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E58E2-4A5C-3D4D-8D71-F7D82F56BBEE}" type="datetimeFigureOut">
              <a:rPr lang="en-US" smtClean="0"/>
              <a:pPr/>
              <a:t>8/28/10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9406CB-4CEC-0C41-A2F3-921FBF5B3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0AE58E2-4A5C-3D4D-8D71-F7D82F56BBEE}" type="datetimeFigureOut">
              <a:rPr lang="en-US" smtClean="0"/>
              <a:pPr/>
              <a:t>8/28/10</a:t>
            </a:fld>
            <a:endParaRPr lang="en-US"/>
          </a:p>
        </p:txBody>
      </p:sp>
      <p:sp>
        <p:nvSpPr>
          <p:cNvPr id="22" name="Slide Number Placeholder 21"/>
          <p:cNvSpPr>
            <a:spLocks noGrp="1"/>
          </p:cNvSpPr>
          <p:nvPr>
            <p:ph type="sldNum" sz="quarter" idx="15"/>
          </p:nvPr>
        </p:nvSpPr>
        <p:spPr/>
        <p:txBody>
          <a:bodyPr rtlCol="0"/>
          <a:lstStyle/>
          <a:p>
            <a:fld id="{549406CB-4CEC-0C41-A2F3-921FBF5B321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0AE58E2-4A5C-3D4D-8D71-F7D82F56BBEE}" type="datetimeFigureOut">
              <a:rPr lang="en-US" smtClean="0"/>
              <a:pPr/>
              <a:t>8/28/10</a:t>
            </a:fld>
            <a:endParaRPr lang="en-US"/>
          </a:p>
        </p:txBody>
      </p:sp>
      <p:sp>
        <p:nvSpPr>
          <p:cNvPr id="18" name="Slide Number Placeholder 17"/>
          <p:cNvSpPr>
            <a:spLocks noGrp="1"/>
          </p:cNvSpPr>
          <p:nvPr>
            <p:ph type="sldNum" sz="quarter" idx="11"/>
          </p:nvPr>
        </p:nvSpPr>
        <p:spPr/>
        <p:txBody>
          <a:bodyPr rtlCol="0"/>
          <a:lstStyle/>
          <a:p>
            <a:fld id="{549406CB-4CEC-0C41-A2F3-921FBF5B321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0AE58E2-4A5C-3D4D-8D71-F7D82F56BBEE}" type="datetimeFigureOut">
              <a:rPr lang="en-US" smtClean="0"/>
              <a:pPr/>
              <a:t>8/28/10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49406CB-4CEC-0C41-A2F3-921FBF5B32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quation4.bin"/><Relationship Id="rId4" Type="http://schemas.openxmlformats.org/officeDocument/2006/relationships/oleObject" Target="../embeddings/Microsoft_Equation5.bin"/><Relationship Id="rId5" Type="http://schemas.openxmlformats.org/officeDocument/2006/relationships/slide" Target="slide13.xml"/><Relationship Id="rId6" Type="http://schemas.openxmlformats.org/officeDocument/2006/relationships/slide" Target="slide11.xml"/><Relationship Id="rId7" Type="http://schemas.openxmlformats.org/officeDocument/2006/relationships/slide" Target="slide12.xml"/><Relationship Id="rId8" Type="http://schemas.openxmlformats.org/officeDocument/2006/relationships/slide" Target="slide4.xm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audio" Target="../media/audio1.bin"/><Relationship Id="rId3" Type="http://schemas.openxmlformats.org/officeDocument/2006/relationships/slide" Target="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oleObject" Target="../embeddings/Microsoft_Equation6.bin"/><Relationship Id="rId5" Type="http://schemas.openxmlformats.org/officeDocument/2006/relationships/oleObject" Target="../embeddings/Microsoft_Equation7.bin"/><Relationship Id="rId6" Type="http://schemas.openxmlformats.org/officeDocument/2006/relationships/oleObject" Target="Macintosh%20HD:Users:lauradee:Desktop:GPS%202009-2010%20e-amil%20files:Geometry:Chapter%207%20notes.doc!OLE_LINK4" TargetMode="External"/><Relationship Id="rId7" Type="http://schemas.openxmlformats.org/officeDocument/2006/relationships/slide" Target="slide4.xml"/><Relationship Id="rId8" Type="http://schemas.openxmlformats.org/officeDocument/2006/relationships/oleObject" Target="../embeddings/Microsoft_Equation8.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quation9.bin"/><Relationship Id="rId4" Type="http://schemas.openxmlformats.org/officeDocument/2006/relationships/slide" Target="slide4.xml"/><Relationship Id="rId5" Type="http://schemas.openxmlformats.org/officeDocument/2006/relationships/slide" Target="slide18.xml"/><Relationship Id="rId6" Type="http://schemas.openxmlformats.org/officeDocument/2006/relationships/slide" Target="slide20.xml"/><Relationship Id="rId7" Type="http://schemas.openxmlformats.org/officeDocument/2006/relationships/slide" Target="slide19.xml"/><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audio" Target="../media/audio2.bin"/><Relationship Id="rId3" Type="http://schemas.openxmlformats.org/officeDocument/2006/relationships/slide" Target="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 Id="rId3"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Equation10.bin"/><Relationship Id="rId4" Type="http://schemas.openxmlformats.org/officeDocument/2006/relationships/oleObject" Target="../embeddings/Microsoft_Equation11.bin"/><Relationship Id="rId5" Type="http://schemas.openxmlformats.org/officeDocument/2006/relationships/slide" Target="slide4.xml"/><Relationship Id="rId6" Type="http://schemas.openxmlformats.org/officeDocument/2006/relationships/slide" Target="slide23.xml"/><Relationship Id="rId7" Type="http://schemas.openxmlformats.org/officeDocument/2006/relationships/slide" Target="slide24.xml"/><Relationship Id="rId8" Type="http://schemas.openxmlformats.org/officeDocument/2006/relationships/slide" Target="slide25.xml"/><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audio" Target="../media/audio3.bin"/><Relationship Id="rId3" Type="http://schemas.openxmlformats.org/officeDocument/2006/relationships/slide" Target="slide4.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4" Type="http://schemas.openxmlformats.org/officeDocument/2006/relationships/oleObject" Target="../embeddings/Microsoft_Equation12.bin"/><Relationship Id="rId5" Type="http://schemas.openxmlformats.org/officeDocument/2006/relationships/image" Target="../media/image19.png"/><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slide" Target="slide4.xml"/><Relationship Id="rId5" Type="http://schemas.openxmlformats.org/officeDocument/2006/relationships/oleObject" Target="../embeddings/Microsoft_Equation13.bin"/><Relationship Id="rId6" Type="http://schemas.openxmlformats.org/officeDocument/2006/relationships/slide" Target="slide5.xml"/><Relationship Id="rId7" Type="http://schemas.openxmlformats.org/officeDocument/2006/relationships/slide" Target="slide40.xml"/><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slide" Target="slide4.xml"/><Relationship Id="rId5" Type="http://schemas.openxmlformats.org/officeDocument/2006/relationships/oleObject" Target="../embeddings/Microsoft_Equation14.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4" Type="http://schemas.openxmlformats.org/officeDocument/2006/relationships/slide" Target="slide4.xml"/><Relationship Id="rId5" Type="http://schemas.openxmlformats.org/officeDocument/2006/relationships/oleObject" Target="../embeddings/Microsoft_Equation15.bin"/><Relationship Id="rId6" Type="http://schemas.openxmlformats.org/officeDocument/2006/relationships/oleObject" Target="../embeddings/Microsoft_Equation16.bin"/><Relationship Id="rId7" Type="http://schemas.openxmlformats.org/officeDocument/2006/relationships/oleObject" Target="../embeddings/Microsoft_Equation17.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31.xml.rels><?xml version="1.0" encoding="UTF-8" standalone="yes"?>
<Relationships xmlns="http://schemas.openxmlformats.org/package/2006/relationships"><Relationship Id="rId11" Type="http://schemas.openxmlformats.org/officeDocument/2006/relationships/slide" Target="slide49.xml"/><Relationship Id="rId12" Type="http://schemas.openxmlformats.org/officeDocument/2006/relationships/slide" Target="slide32.xml"/><Relationship Id="rId13" Type="http://schemas.openxmlformats.org/officeDocument/2006/relationships/slide" Target="slide33.xml"/><Relationship Id="rId14" Type="http://schemas.openxmlformats.org/officeDocument/2006/relationships/slide" Target="slide34.xml"/><Relationship Id="rId15" Type="http://schemas.openxmlformats.org/officeDocument/2006/relationships/slide" Target="slide35.xml"/><Relationship Id="rId16" Type="http://schemas.openxmlformats.org/officeDocument/2006/relationships/slide" Target="slide36.xml"/><Relationship Id="rId17" Type="http://schemas.openxmlformats.org/officeDocument/2006/relationships/slide" Target="slide43.xml"/><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image" Target="../media/image31.png"/><Relationship Id="rId6" Type="http://schemas.openxmlformats.org/officeDocument/2006/relationships/oleObject" Target="../embeddings/Microsoft_Equation18.bin"/><Relationship Id="rId7" Type="http://schemas.openxmlformats.org/officeDocument/2006/relationships/oleObject" Target="../embeddings/Microsoft_Equation19.bin"/><Relationship Id="rId8" Type="http://schemas.openxmlformats.org/officeDocument/2006/relationships/oleObject" Target="../embeddings/Microsoft_Equation20.bin"/><Relationship Id="rId9" Type="http://schemas.openxmlformats.org/officeDocument/2006/relationships/oleObject" Target="../embeddings/Microsoft_Equation21.bin"/><Relationship Id="rId10" Type="http://schemas.openxmlformats.org/officeDocument/2006/relationships/slide" Target="slide51.xml"/></Relationships>
</file>

<file path=ppt/slides/_rels/slide32.xml.rels><?xml version="1.0" encoding="UTF-8" standalone="yes"?>
<Relationships xmlns="http://schemas.openxmlformats.org/package/2006/relationships"><Relationship Id="rId11" Type="http://schemas.openxmlformats.org/officeDocument/2006/relationships/slide" Target="slide49.xml"/><Relationship Id="rId12" Type="http://schemas.openxmlformats.org/officeDocument/2006/relationships/slide" Target="slide32.xml"/><Relationship Id="rId13" Type="http://schemas.openxmlformats.org/officeDocument/2006/relationships/slide" Target="slide33.xml"/><Relationship Id="rId14" Type="http://schemas.openxmlformats.org/officeDocument/2006/relationships/slide" Target="slide34.xml"/><Relationship Id="rId15" Type="http://schemas.openxmlformats.org/officeDocument/2006/relationships/slide" Target="slide35.xml"/><Relationship Id="rId16" Type="http://schemas.openxmlformats.org/officeDocument/2006/relationships/slide" Target="slide36.xml"/><Relationship Id="rId17" Type="http://schemas.openxmlformats.org/officeDocument/2006/relationships/slide" Target="slide44.xml"/><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oleObject" Target="../embeddings/Microsoft_Equation22.bin"/><Relationship Id="rId6" Type="http://schemas.openxmlformats.org/officeDocument/2006/relationships/oleObject" Target="../embeddings/Microsoft_Equation23.bin"/><Relationship Id="rId7" Type="http://schemas.openxmlformats.org/officeDocument/2006/relationships/oleObject" Target="../embeddings/Microsoft_Equation24.bin"/><Relationship Id="rId8" Type="http://schemas.openxmlformats.org/officeDocument/2006/relationships/oleObject" Target="../embeddings/Microsoft_Equation25.bin"/><Relationship Id="rId9" Type="http://schemas.openxmlformats.org/officeDocument/2006/relationships/image" Target="../media/image36.png"/><Relationship Id="rId10" Type="http://schemas.openxmlformats.org/officeDocument/2006/relationships/slide" Target="slide51.xml"/></Relationships>
</file>

<file path=ppt/slides/_rels/slide33.xml.rels><?xml version="1.0" encoding="UTF-8" standalone="yes"?>
<Relationships xmlns="http://schemas.openxmlformats.org/package/2006/relationships"><Relationship Id="rId11" Type="http://schemas.openxmlformats.org/officeDocument/2006/relationships/slide" Target="slide49.xml"/><Relationship Id="rId12" Type="http://schemas.openxmlformats.org/officeDocument/2006/relationships/slide" Target="slide32.xml"/><Relationship Id="rId13" Type="http://schemas.openxmlformats.org/officeDocument/2006/relationships/slide" Target="slide33.xml"/><Relationship Id="rId14" Type="http://schemas.openxmlformats.org/officeDocument/2006/relationships/slide" Target="slide34.xml"/><Relationship Id="rId15" Type="http://schemas.openxmlformats.org/officeDocument/2006/relationships/slide" Target="slide35.xml"/><Relationship Id="rId16" Type="http://schemas.openxmlformats.org/officeDocument/2006/relationships/slide" Target="slide36.xml"/><Relationship Id="rId17" Type="http://schemas.openxmlformats.org/officeDocument/2006/relationships/slide" Target="slide45.xml"/><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oleObject" Target="../embeddings/Microsoft_Equation26.bin"/><Relationship Id="rId6" Type="http://schemas.openxmlformats.org/officeDocument/2006/relationships/oleObject" Target="../embeddings/Microsoft_Equation27.bin"/><Relationship Id="rId7" Type="http://schemas.openxmlformats.org/officeDocument/2006/relationships/oleObject" Target="../embeddings/Microsoft_Equation28.bin"/><Relationship Id="rId8" Type="http://schemas.openxmlformats.org/officeDocument/2006/relationships/oleObject" Target="../embeddings/Microsoft_Equation29.bin"/><Relationship Id="rId9" Type="http://schemas.openxmlformats.org/officeDocument/2006/relationships/image" Target="../media/image40.png"/><Relationship Id="rId10" Type="http://schemas.openxmlformats.org/officeDocument/2006/relationships/slide" Target="slide51.xml"/></Relationships>
</file>

<file path=ppt/slides/_rels/slide34.xml.rels><?xml version="1.0" encoding="UTF-8" standalone="yes"?>
<Relationships xmlns="http://schemas.openxmlformats.org/package/2006/relationships"><Relationship Id="rId11" Type="http://schemas.openxmlformats.org/officeDocument/2006/relationships/slide" Target="slide50.xml"/><Relationship Id="rId12" Type="http://schemas.openxmlformats.org/officeDocument/2006/relationships/slide" Target="slide49.xml"/><Relationship Id="rId13" Type="http://schemas.openxmlformats.org/officeDocument/2006/relationships/slide" Target="slide32.xml"/><Relationship Id="rId14" Type="http://schemas.openxmlformats.org/officeDocument/2006/relationships/slide" Target="slide33.xml"/><Relationship Id="rId15" Type="http://schemas.openxmlformats.org/officeDocument/2006/relationships/slide" Target="slide34.xml"/><Relationship Id="rId16" Type="http://schemas.openxmlformats.org/officeDocument/2006/relationships/slide" Target="slide35.xml"/><Relationship Id="rId17" Type="http://schemas.openxmlformats.org/officeDocument/2006/relationships/slide" Target="slide36.xml"/><Relationship Id="rId18" Type="http://schemas.openxmlformats.org/officeDocument/2006/relationships/slide" Target="slide46.xml"/><Relationship Id="rId1" Type="http://schemas.openxmlformats.org/officeDocument/2006/relationships/vmlDrawing" Target="../drawings/vmlDrawing13.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oleObject" Target="../embeddings/Microsoft_Equation30.bin"/><Relationship Id="rId6" Type="http://schemas.openxmlformats.org/officeDocument/2006/relationships/oleObject" Target="../embeddings/Microsoft_Equation31.bin"/><Relationship Id="rId7" Type="http://schemas.openxmlformats.org/officeDocument/2006/relationships/oleObject" Target="../embeddings/Microsoft_Equation32.bin"/><Relationship Id="rId8" Type="http://schemas.openxmlformats.org/officeDocument/2006/relationships/oleObject" Target="../embeddings/Microsoft_Equation33.bin"/><Relationship Id="rId9" Type="http://schemas.openxmlformats.org/officeDocument/2006/relationships/image" Target="../media/image21.emf"/><Relationship Id="rId10" Type="http://schemas.openxmlformats.org/officeDocument/2006/relationships/slide" Target="slide51.xml"/></Relationships>
</file>

<file path=ppt/slides/_rels/slide35.xml.rels><?xml version="1.0" encoding="UTF-8" standalone="yes"?>
<Relationships xmlns="http://schemas.openxmlformats.org/package/2006/relationships"><Relationship Id="rId11" Type="http://schemas.openxmlformats.org/officeDocument/2006/relationships/slide" Target="slide50.xml"/><Relationship Id="rId12" Type="http://schemas.openxmlformats.org/officeDocument/2006/relationships/slide" Target="slide49.xml"/><Relationship Id="rId13" Type="http://schemas.openxmlformats.org/officeDocument/2006/relationships/slide" Target="slide32.xml"/><Relationship Id="rId14" Type="http://schemas.openxmlformats.org/officeDocument/2006/relationships/slide" Target="slide33.xml"/><Relationship Id="rId15" Type="http://schemas.openxmlformats.org/officeDocument/2006/relationships/slide" Target="slide34.xml"/><Relationship Id="rId16" Type="http://schemas.openxmlformats.org/officeDocument/2006/relationships/slide" Target="slide35.xml"/><Relationship Id="rId17" Type="http://schemas.openxmlformats.org/officeDocument/2006/relationships/slide" Target="slide36.xml"/><Relationship Id="rId18" Type="http://schemas.openxmlformats.org/officeDocument/2006/relationships/slide" Target="slide47.xml"/><Relationship Id="rId1" Type="http://schemas.openxmlformats.org/officeDocument/2006/relationships/vmlDrawing" Target="../drawings/vmlDrawing14.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oleObject" Target="../embeddings/Microsoft_Equation34.bin"/><Relationship Id="rId6" Type="http://schemas.openxmlformats.org/officeDocument/2006/relationships/oleObject" Target="../embeddings/Microsoft_Equation35.bin"/><Relationship Id="rId7" Type="http://schemas.openxmlformats.org/officeDocument/2006/relationships/oleObject" Target="../embeddings/Microsoft_Equation36.bin"/><Relationship Id="rId8" Type="http://schemas.openxmlformats.org/officeDocument/2006/relationships/oleObject" Target="../embeddings/Microsoft_Equation37.bin"/><Relationship Id="rId9" Type="http://schemas.openxmlformats.org/officeDocument/2006/relationships/image" Target="../media/image48.emf"/><Relationship Id="rId10" Type="http://schemas.openxmlformats.org/officeDocument/2006/relationships/slide" Target="slide51.xml"/></Relationships>
</file>

<file path=ppt/slides/_rels/slide36.xml.rels><?xml version="1.0" encoding="UTF-8" standalone="yes"?>
<Relationships xmlns="http://schemas.openxmlformats.org/package/2006/relationships"><Relationship Id="rId11" Type="http://schemas.openxmlformats.org/officeDocument/2006/relationships/slide" Target="slide50.xml"/><Relationship Id="rId12" Type="http://schemas.openxmlformats.org/officeDocument/2006/relationships/slide" Target="slide49.xml"/><Relationship Id="rId13" Type="http://schemas.openxmlformats.org/officeDocument/2006/relationships/slide" Target="slide32.xml"/><Relationship Id="rId14" Type="http://schemas.openxmlformats.org/officeDocument/2006/relationships/slide" Target="slide33.xml"/><Relationship Id="rId15" Type="http://schemas.openxmlformats.org/officeDocument/2006/relationships/slide" Target="slide34.xml"/><Relationship Id="rId16" Type="http://schemas.openxmlformats.org/officeDocument/2006/relationships/slide" Target="slide35.xml"/><Relationship Id="rId17" Type="http://schemas.openxmlformats.org/officeDocument/2006/relationships/slide" Target="slide36.xml"/><Relationship Id="rId18" Type="http://schemas.openxmlformats.org/officeDocument/2006/relationships/slide" Target="slide48.xml"/><Relationship Id="rId1" Type="http://schemas.openxmlformats.org/officeDocument/2006/relationships/vmlDrawing" Target="../drawings/vmlDrawing15.vml"/><Relationship Id="rId2" Type="http://schemas.openxmlformats.org/officeDocument/2006/relationships/slideLayout" Target="../slideLayouts/slideLayout2.xml"/><Relationship Id="rId3" Type="http://schemas.openxmlformats.org/officeDocument/2006/relationships/slide" Target="slide4.xml"/><Relationship Id="rId4" Type="http://schemas.openxmlformats.org/officeDocument/2006/relationships/slide" Target="slide31.xml"/><Relationship Id="rId5" Type="http://schemas.openxmlformats.org/officeDocument/2006/relationships/oleObject" Target="../embeddings/Microsoft_Equation38.bin"/><Relationship Id="rId6" Type="http://schemas.openxmlformats.org/officeDocument/2006/relationships/oleObject" Target="../embeddings/Microsoft_Equation39.bin"/><Relationship Id="rId7" Type="http://schemas.openxmlformats.org/officeDocument/2006/relationships/oleObject" Target="../embeddings/Microsoft_Equation40.bin"/><Relationship Id="rId8" Type="http://schemas.openxmlformats.org/officeDocument/2006/relationships/oleObject" Target="../embeddings/Microsoft_Equation41.bin"/><Relationship Id="rId9" Type="http://schemas.openxmlformats.org/officeDocument/2006/relationships/image" Target="../media/image53.emf"/><Relationship Id="rId10" Type="http://schemas.openxmlformats.org/officeDocument/2006/relationships/slide" Target="slide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 Id="rId3" Type="http://schemas.openxmlformats.org/officeDocument/2006/relationships/image" Target="../media/image54.png"/></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4" Type="http://schemas.openxmlformats.org/officeDocument/2006/relationships/image" Target="../media/image54.png"/><Relationship Id="rId5" Type="http://schemas.openxmlformats.org/officeDocument/2006/relationships/oleObject" Target="../embeddings/Microsoft_Equation42.bin"/><Relationship Id="rId6" Type="http://schemas.openxmlformats.org/officeDocument/2006/relationships/image" Target="../media/image56.png"/><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 Target="slide4.xml"/><Relationship Id="rId3" Type="http://schemas.openxmlformats.org/officeDocument/2006/relationships/slide" Target="slide38.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4" Type="http://schemas.openxmlformats.org/officeDocument/2006/relationships/slide" Target="slide14.xml"/><Relationship Id="rId5" Type="http://schemas.openxmlformats.org/officeDocument/2006/relationships/slide" Target="slide26.xml"/><Relationship Id="rId6" Type="http://schemas.openxmlformats.org/officeDocument/2006/relationships/slide" Target="slide40.xml"/><Relationship Id="rId7" Type="http://schemas.openxmlformats.org/officeDocument/2006/relationships/slide" Target="slide30.xml"/><Relationship Id="rId8" Type="http://schemas.openxmlformats.org/officeDocument/2006/relationships/slide" Target="slide4.xml"/><Relationship Id="rId9" Type="http://schemas.openxmlformats.org/officeDocument/2006/relationships/slide" Target="slide37.xml"/><Relationship Id="rId10" Type="http://schemas.openxmlformats.org/officeDocument/2006/relationships/slide" Target="slide52.xml"/><Relationship Id="rId1" Type="http://schemas.openxmlformats.org/officeDocument/2006/relationships/slideLayout" Target="../slideLayouts/slideLayout3.xml"/><Relationship Id="rId2" Type="http://schemas.openxmlformats.org/officeDocument/2006/relationships/slide" Target="slide5.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Microsoft_Equation43.bin"/><Relationship Id="rId4" Type="http://schemas.openxmlformats.org/officeDocument/2006/relationships/oleObject" Target="../embeddings/Microsoft_Equation44.bin"/><Relationship Id="rId5" Type="http://schemas.openxmlformats.org/officeDocument/2006/relationships/slide" Target="slide4.xml"/><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Microsoft_Equation45.bin"/><Relationship Id="rId4" Type="http://schemas.openxmlformats.org/officeDocument/2006/relationships/oleObject" Target="../embeddings/Microsoft_Equation46.bin"/><Relationship Id="rId5" Type="http://schemas.openxmlformats.org/officeDocument/2006/relationships/slide" Target="slide4.xml"/><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Equation47.bin"/><Relationship Id="rId4" Type="http://schemas.openxmlformats.org/officeDocument/2006/relationships/slide" Target="slide4.xml"/><Relationship Id="rId5" Type="http://schemas.openxmlformats.org/officeDocument/2006/relationships/oleObject" Target="../embeddings/Microsoft_Equation48.bin"/><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1.png"/><Relationship Id="rId4" Type="http://schemas.openxmlformats.org/officeDocument/2006/relationships/oleObject" Target="../embeddings/Microsoft_Equation49.bin"/><Relationship Id="rId5" Type="http://schemas.openxmlformats.org/officeDocument/2006/relationships/slide" Target="slide4.xml"/><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Microsoft_Equation50.bin"/><Relationship Id="rId4" Type="http://schemas.openxmlformats.org/officeDocument/2006/relationships/slide" Target="slide4.xml"/><Relationship Id="rId5" Type="http://schemas.openxmlformats.org/officeDocument/2006/relationships/image" Target="../media/image36.png"/><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Equation51.bin"/><Relationship Id="rId4" Type="http://schemas.openxmlformats.org/officeDocument/2006/relationships/slide" Target="slide4.xml"/><Relationship Id="rId5" Type="http://schemas.openxmlformats.org/officeDocument/2006/relationships/image" Target="../media/image40.png"/><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oleObject" Target="../embeddings/Microsoft_Equation52.bin"/><Relationship Id="rId5" Type="http://schemas.openxmlformats.org/officeDocument/2006/relationships/slide" Target="slide4.xml"/><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8.emf"/><Relationship Id="rId4" Type="http://schemas.openxmlformats.org/officeDocument/2006/relationships/oleObject" Target="../embeddings/Microsoft_Equation53.bin"/><Relationship Id="rId5" Type="http://schemas.openxmlformats.org/officeDocument/2006/relationships/slide" Target="slide4.xml"/><Relationship Id="rId1" Type="http://schemas.openxmlformats.org/officeDocument/2006/relationships/vmlDrawing" Target="../drawings/vmlDrawing24.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3.emf"/><Relationship Id="rId4" Type="http://schemas.openxmlformats.org/officeDocument/2006/relationships/oleObject" Target="../embeddings/Microsoft_Equation54.bin"/><Relationship Id="rId5" Type="http://schemas.openxmlformats.org/officeDocument/2006/relationships/slide" Target="slide4.xml"/><Relationship Id="rId1" Type="http://schemas.openxmlformats.org/officeDocument/2006/relationships/vmlDrawing" Target="../drawings/vmlDrawing25.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slide" Target="slide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audio" Target="../media/audio4.bin"/><Relationship Id="rId3" Type="http://schemas.openxmlformats.org/officeDocument/2006/relationships/slide" Target="slid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oleObject" Target="Macintosh%20HD:Users:lauradee:Desktop:GPS%202009-2010%20e-amil%20files:Geometry:Chapter%207%20notes.doc!OLE_LINK3" TargetMode="External"/><Relationship Id="rId4" Type="http://schemas.openxmlformats.org/officeDocument/2006/relationships/image" Target="../media/image6.png"/><Relationship Id="rId5" Type="http://schemas.openxmlformats.org/officeDocument/2006/relationships/oleObject" Target="../embeddings/Microsoft_Equation1.bin"/><Relationship Id="rId6" Type="http://schemas.openxmlformats.org/officeDocument/2006/relationships/oleObject" Target="../embeddings/Microsoft_Equation2.bin"/><Relationship Id="rId7" Type="http://schemas.openxmlformats.org/officeDocument/2006/relationships/slide" Target="slide4.xml"/><Relationship Id="rId8" Type="http://schemas.openxmlformats.org/officeDocument/2006/relationships/oleObject" Target="../embeddings/Microsoft_Equation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ubtitle 10"/>
          <p:cNvSpPr>
            <a:spLocks noGrp="1"/>
          </p:cNvSpPr>
          <p:nvPr>
            <p:ph type="subTitle" idx="1"/>
          </p:nvPr>
        </p:nvSpPr>
        <p:spPr>
          <a:xfrm>
            <a:off x="2286000" y="3124200"/>
            <a:ext cx="6172200" cy="94320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Grosse Pointe South High School </a:t>
            </a:r>
          </a:p>
          <a:p>
            <a:pPr algn="ctr"/>
            <a:r>
              <a:rPr lang="en-US" sz="2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Geometry C. P. </a:t>
            </a:r>
          </a:p>
          <a:p>
            <a:endParaRPr lang="en-US" dirty="0"/>
          </a:p>
        </p:txBody>
      </p:sp>
      <p:sp>
        <p:nvSpPr>
          <p:cNvPr id="13" name="Rectangle 12"/>
          <p:cNvSpPr/>
          <p:nvPr/>
        </p:nvSpPr>
        <p:spPr>
          <a:xfrm>
            <a:off x="2093547" y="1369873"/>
            <a:ext cx="6319082" cy="1754327"/>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Special Right </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Triangles!</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TextBox 13"/>
          <p:cNvSpPr txBox="1"/>
          <p:nvPr/>
        </p:nvSpPr>
        <p:spPr>
          <a:xfrm>
            <a:off x="1822357" y="6220742"/>
            <a:ext cx="6940234" cy="369332"/>
          </a:xfrm>
          <a:prstGeom prst="rect">
            <a:avLst/>
          </a:prstGeom>
          <a:noFill/>
        </p:spPr>
        <p:txBody>
          <a:bodyPr wrap="none" rtlCol="0">
            <a:spAutoFit/>
          </a:bodyPr>
          <a:lstStyle/>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Laura Distelrath     CEP 811    Michigan State University</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8" name="Action Button: Forward or Next 7">
            <a:hlinkClick r:id="" action="ppaction://hlinkshowjump?jump=nextslide"/>
          </p:cNvPr>
          <p:cNvSpPr/>
          <p:nvPr/>
        </p:nvSpPr>
        <p:spPr>
          <a:xfrm>
            <a:off x="8762591" y="6468154"/>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2" name="Right Triangle 11"/>
          <p:cNvSpPr/>
          <p:nvPr/>
        </p:nvSpPr>
        <p:spPr>
          <a:xfrm>
            <a:off x="2726266" y="4302408"/>
            <a:ext cx="1646416" cy="1742792"/>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726266" y="5795377"/>
            <a:ext cx="280055" cy="24982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rc 2"/>
          <p:cNvSpPr>
            <a:spLocks/>
          </p:cNvSpPr>
          <p:nvPr/>
        </p:nvSpPr>
        <p:spPr bwMode="auto">
          <a:xfrm flipV="1">
            <a:off x="2960785" y="5359425"/>
            <a:ext cx="464251" cy="236868"/>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8" name="Oval 17"/>
          <p:cNvSpPr/>
          <p:nvPr/>
        </p:nvSpPr>
        <p:spPr>
          <a:xfrm flipV="1">
            <a:off x="2986630" y="5167995"/>
            <a:ext cx="91893" cy="9571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flipV="1">
            <a:off x="3201047" y="5161079"/>
            <a:ext cx="91893" cy="9571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ight Triangle 21"/>
          <p:cNvSpPr/>
          <p:nvPr/>
        </p:nvSpPr>
        <p:spPr>
          <a:xfrm>
            <a:off x="6062133" y="4302408"/>
            <a:ext cx="829336" cy="1742791"/>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062133" y="5755576"/>
            <a:ext cx="141070" cy="28962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rc 2"/>
          <p:cNvSpPr>
            <a:spLocks/>
          </p:cNvSpPr>
          <p:nvPr/>
        </p:nvSpPr>
        <p:spPr bwMode="auto">
          <a:xfrm flipV="1">
            <a:off x="6180265" y="5250169"/>
            <a:ext cx="233854" cy="274604"/>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26" name="Oval 25"/>
          <p:cNvSpPr/>
          <p:nvPr/>
        </p:nvSpPr>
        <p:spPr>
          <a:xfrm flipV="1">
            <a:off x="6193284" y="5028241"/>
            <a:ext cx="46289" cy="11096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flipV="1">
            <a:off x="6301291" y="5020224"/>
            <a:ext cx="46289" cy="110964"/>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Callout 27"/>
          <p:cNvSpPr/>
          <p:nvPr/>
        </p:nvSpPr>
        <p:spPr>
          <a:xfrm>
            <a:off x="3674533" y="4302408"/>
            <a:ext cx="2133600" cy="725833"/>
          </a:xfrm>
          <a:prstGeom prst="wedgeEllipseCallout">
            <a:avLst>
              <a:gd name="adj1" fmla="val -46230"/>
              <a:gd name="adj2" fmla="val 67166"/>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Callout 28"/>
          <p:cNvSpPr/>
          <p:nvPr/>
        </p:nvSpPr>
        <p:spPr>
          <a:xfrm>
            <a:off x="3674533" y="4294391"/>
            <a:ext cx="2133600" cy="725833"/>
          </a:xfrm>
          <a:prstGeom prst="wedgeEllipseCallout">
            <a:avLst>
              <a:gd name="adj1" fmla="val 56151"/>
              <a:gd name="adj2" fmla="val 7183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3996267" y="4302408"/>
            <a:ext cx="1507066" cy="707886"/>
          </a:xfrm>
          <a:prstGeom prst="rect">
            <a:avLst/>
          </a:prstGeom>
          <a:noFill/>
        </p:spPr>
        <p:txBody>
          <a:bodyPr wrap="square" rtlCol="0">
            <a:spAutoFit/>
          </a:bodyPr>
          <a:lstStyle/>
          <a:p>
            <a:pPr algn="ctr"/>
            <a:r>
              <a:rPr lang="en-US" sz="2000" dirty="0" smtClean="0"/>
              <a:t>We’re special!</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pPr>
              <a:buNone/>
            </a:pPr>
            <a:r>
              <a:rPr lang="en-US" dirty="0" smtClean="0"/>
              <a:t>Continue to use your table to fill in the blanks and complete the rules about 45-45-90 triangles. </a:t>
            </a:r>
            <a:endParaRPr lang="en-US" sz="2000" dirty="0" smtClean="0"/>
          </a:p>
          <a:p>
            <a:r>
              <a:rPr lang="en-US" sz="2000" dirty="0" smtClean="0"/>
              <a:t>In a 45˚-45˚-90˚ triangle, the hypotenuse is </a:t>
            </a:r>
            <a:r>
              <a:rPr lang="en-US" sz="2000" dirty="0" smtClean="0">
                <a:solidFill>
                  <a:srgbClr val="FF8A26"/>
                </a:solidFill>
              </a:rPr>
              <a:t>________</a:t>
            </a:r>
            <a:r>
              <a:rPr lang="en-US" sz="2000" dirty="0" smtClean="0"/>
              <a:t>times as long as each leg.    </a:t>
            </a:r>
          </a:p>
          <a:p>
            <a:pPr>
              <a:buNone/>
            </a:pPr>
            <a:r>
              <a:rPr lang="en-US" sz="2000" dirty="0" smtClean="0"/>
              <a:t>		</a:t>
            </a:r>
          </a:p>
          <a:p>
            <a:r>
              <a:rPr lang="en-US" sz="2000" dirty="0" smtClean="0"/>
              <a:t>Select the answer below that correctly </a:t>
            </a:r>
          </a:p>
          <a:p>
            <a:pPr>
              <a:buNone/>
            </a:pPr>
            <a:r>
              <a:rPr lang="en-US" sz="2000" dirty="0" smtClean="0"/>
              <a:t>	represents the rule as an equation:</a:t>
            </a:r>
          </a:p>
          <a:p>
            <a:pPr>
              <a:buNone/>
            </a:pPr>
            <a:r>
              <a:rPr lang="en-US" sz="2000" dirty="0" smtClean="0"/>
              <a:t>	(Click on the arrow to the left of that choice.)</a:t>
            </a:r>
          </a:p>
          <a:p>
            <a:pPr>
              <a:buNone/>
            </a:pPr>
            <a:r>
              <a:rPr lang="en-US" dirty="0" smtClean="0"/>
              <a:t>   </a:t>
            </a:r>
          </a:p>
          <a:p>
            <a:endParaRPr lang="en-US" dirty="0" smtClean="0"/>
          </a:p>
        </p:txBody>
      </p:sp>
      <p:graphicFrame>
        <p:nvGraphicFramePr>
          <p:cNvPr id="38914" name="Object 2"/>
          <p:cNvGraphicFramePr>
            <a:graphicFrameLocks noChangeAspect="1"/>
          </p:cNvGraphicFramePr>
          <p:nvPr/>
        </p:nvGraphicFramePr>
        <p:xfrm>
          <a:off x="1022351" y="4233659"/>
          <a:ext cx="3803650" cy="1836941"/>
        </p:xfrm>
        <a:graphic>
          <a:graphicData uri="http://schemas.openxmlformats.org/presentationml/2006/ole">
            <p:oleObj spid="_x0000_s49154" name="Equation" r:id="rId3" imgW="1498600" imgH="723900" progId="Equation.3">
              <p:embed/>
            </p:oleObj>
          </a:graphicData>
        </a:graphic>
      </p:graphicFrame>
      <p:graphicFrame>
        <p:nvGraphicFramePr>
          <p:cNvPr id="5" name="Object 4"/>
          <p:cNvGraphicFramePr>
            <a:graphicFrameLocks noChangeAspect="1"/>
          </p:cNvGraphicFramePr>
          <p:nvPr/>
        </p:nvGraphicFramePr>
        <p:xfrm>
          <a:off x="6234430" y="2345747"/>
          <a:ext cx="495300" cy="412750"/>
        </p:xfrm>
        <a:graphic>
          <a:graphicData uri="http://schemas.openxmlformats.org/presentationml/2006/ole">
            <p:oleObj spid="_x0000_s49155" name="Equation" r:id="rId4" imgW="228600" imgH="190500" progId="Equation.3">
              <p:embed/>
            </p:oleObj>
          </a:graphicData>
        </a:graphic>
      </p:graphicFrame>
      <p:grpSp>
        <p:nvGrpSpPr>
          <p:cNvPr id="4" name="Group 10"/>
          <p:cNvGrpSpPr>
            <a:grpSpLocks noChangeAspect="1"/>
          </p:cNvGrpSpPr>
          <p:nvPr/>
        </p:nvGrpSpPr>
        <p:grpSpPr>
          <a:xfrm>
            <a:off x="6482080" y="3285671"/>
            <a:ext cx="2148840" cy="2146300"/>
            <a:chOff x="4978400" y="3556000"/>
            <a:chExt cx="2148840" cy="2146300"/>
          </a:xfrm>
        </p:grpSpPr>
        <p:sp>
          <p:nvSpPr>
            <p:cNvPr id="12" name="Right Triangle 11"/>
            <p:cNvSpPr/>
            <p:nvPr/>
          </p:nvSpPr>
          <p:spPr>
            <a:xfrm>
              <a:off x="4978400" y="3556000"/>
              <a:ext cx="2148840" cy="21463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978400" y="5431971"/>
              <a:ext cx="254000" cy="2703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6337300" y="5332968"/>
              <a:ext cx="609600" cy="369332"/>
            </a:xfrm>
            <a:prstGeom prst="rect">
              <a:avLst/>
            </a:prstGeom>
            <a:noFill/>
          </p:spPr>
          <p:txBody>
            <a:bodyPr wrap="square" rtlCol="0">
              <a:spAutoFit/>
            </a:bodyPr>
            <a:lstStyle/>
            <a:p>
              <a:r>
                <a:rPr lang="en-US" dirty="0" smtClean="0"/>
                <a:t>45°</a:t>
              </a:r>
              <a:endParaRPr lang="en-US" dirty="0"/>
            </a:p>
          </p:txBody>
        </p:sp>
        <p:sp>
          <p:nvSpPr>
            <p:cNvPr id="15" name="TextBox 14"/>
            <p:cNvSpPr txBox="1"/>
            <p:nvPr/>
          </p:nvSpPr>
          <p:spPr>
            <a:xfrm>
              <a:off x="4978400" y="3925332"/>
              <a:ext cx="609600" cy="369332"/>
            </a:xfrm>
            <a:prstGeom prst="rect">
              <a:avLst/>
            </a:prstGeom>
            <a:noFill/>
          </p:spPr>
          <p:txBody>
            <a:bodyPr wrap="square" rtlCol="0">
              <a:spAutoFit/>
            </a:bodyPr>
            <a:lstStyle/>
            <a:p>
              <a:r>
                <a:rPr lang="en-US" dirty="0" smtClean="0"/>
                <a:t>45°</a:t>
              </a:r>
              <a:endParaRPr lang="en-US" dirty="0"/>
            </a:p>
          </p:txBody>
        </p:sp>
      </p:grpSp>
      <p:sp>
        <p:nvSpPr>
          <p:cNvPr id="18" name="Action Button: Forward or Next 17">
            <a:hlinkClick r:id="rId5" action="ppaction://hlinksldjump"/>
          </p:cNvPr>
          <p:cNvSpPr/>
          <p:nvPr/>
        </p:nvSpPr>
        <p:spPr>
          <a:xfrm>
            <a:off x="699771" y="4284981"/>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0" name="Action Button: Forward or Next 19">
            <a:hlinkClick r:id="rId6" action="ppaction://hlinksldjump"/>
          </p:cNvPr>
          <p:cNvSpPr/>
          <p:nvPr/>
        </p:nvSpPr>
        <p:spPr>
          <a:xfrm>
            <a:off x="687071" y="4968602"/>
            <a:ext cx="322580" cy="3860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1" name="Action Button: Forward or Next 20">
            <a:hlinkClick r:id="rId7" action="ppaction://hlinksldjump"/>
          </p:cNvPr>
          <p:cNvSpPr/>
          <p:nvPr/>
        </p:nvSpPr>
        <p:spPr>
          <a:xfrm>
            <a:off x="712471" y="5735320"/>
            <a:ext cx="309880" cy="3352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6" name="Action Button: Home 15">
            <a:hlinkClick r:id="rId8"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457200" y="6255266"/>
            <a:ext cx="7683500" cy="369332"/>
          </a:xfrm>
          <a:prstGeom prst="rect">
            <a:avLst/>
          </a:prstGeom>
          <a:noFill/>
        </p:spPr>
        <p:txBody>
          <a:bodyPr wrap="square" rtlCol="0">
            <a:spAutoFit/>
          </a:bodyPr>
          <a:lstStyle/>
          <a:p>
            <a:r>
              <a:rPr lang="en-US" dirty="0" smtClean="0">
                <a:solidFill>
                  <a:schemeClr val="accent1"/>
                </a:solidFill>
              </a:rPr>
              <a:t>Hint:  Try plugging in the values from your table to test each option!</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200329"/>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Do you see a “root 3” in your table?  That is because there is no “root 3” relationship in 45-45-90 triangles.  </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Return 17">
            <a:hlinkClick r:id="" action="ppaction://hlinkshowjump?jump=lastslideviewed" highlightClick="1"/>
          </p:cNvPr>
          <p:cNvSpPr/>
          <p:nvPr/>
        </p:nvSpPr>
        <p:spPr>
          <a:xfrm>
            <a:off x="2866898" y="5478228"/>
            <a:ext cx="968502" cy="9225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477328"/>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Try plugging in the values from your table for a leg length and corresponding hypotenuse.  How can you modify your formula so that it works?</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Return 17">
            <a:hlinkClick r:id="" action="ppaction://hlinkshowjump?jump=lastslideviewed" highlightClick="1"/>
          </p:cNvPr>
          <p:cNvSpPr/>
          <p:nvPr/>
        </p:nvSpPr>
        <p:spPr>
          <a:xfrm>
            <a:off x="2301837" y="5550948"/>
            <a:ext cx="954612" cy="82445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Way to go!  Great job!  Keep it up!</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p:txBody>
      </p:sp>
      <p:sp>
        <p:nvSpPr>
          <p:cNvPr id="5" name="TextBox 4"/>
          <p:cNvSpPr txBox="1"/>
          <p:nvPr/>
        </p:nvSpPr>
        <p:spPr>
          <a:xfrm>
            <a:off x="-1" y="0"/>
            <a:ext cx="5805715"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Picture Placeholder 5"/>
          <p:cNvSpPr>
            <a:spLocks noGrp="1"/>
          </p:cNvSpPr>
          <p:nvPr>
            <p:ph type="pic" idx="1"/>
          </p:nvPr>
        </p:nvSpPr>
        <p:spPr/>
      </p:sp>
      <p:grpSp>
        <p:nvGrpSpPr>
          <p:cNvPr id="2" name="Group 15"/>
          <p:cNvGrpSpPr/>
          <p:nvPr/>
        </p:nvGrpSpPr>
        <p:grpSpPr>
          <a:xfrm>
            <a:off x="1524000" y="113411"/>
            <a:ext cx="3987800" cy="3848100"/>
            <a:chOff x="1524000" y="2197100"/>
            <a:chExt cx="3987800" cy="3848100"/>
          </a:xfrm>
        </p:grpSpPr>
        <p:sp>
          <p:nvSpPr>
            <p:cNvPr id="9" name="TextBox 8"/>
            <p:cNvSpPr txBox="1"/>
            <p:nvPr/>
          </p:nvSpPr>
          <p:spPr>
            <a:xfrm>
              <a:off x="3048000" y="2670770"/>
              <a:ext cx="2070100" cy="923330"/>
            </a:xfrm>
            <a:prstGeom prst="rect">
              <a:avLst/>
            </a:prstGeom>
            <a:noFill/>
          </p:spPr>
          <p:txBody>
            <a:bodyPr wrap="square" rtlCol="0">
              <a:spAutoFit/>
            </a:bodyPr>
            <a:lstStyle/>
            <a:p>
              <a:pPr algn="ctr"/>
              <a:r>
                <a:rPr lang="en-US" dirty="0" smtClean="0"/>
                <a:t>I’m right… and so are YOU!!  Good job!</a:t>
              </a:r>
              <a:endParaRPr lang="en-US" dirty="0"/>
            </a:p>
          </p:txBody>
        </p:sp>
        <p:sp>
          <p:nvSpPr>
            <p:cNvPr id="11" name="Right Triangle 10"/>
            <p:cNvSpPr/>
            <p:nvPr/>
          </p:nvSpPr>
          <p:spPr>
            <a:xfrm>
              <a:off x="1524000" y="2844800"/>
              <a:ext cx="2730500" cy="32004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Callout 11"/>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524000" y="5586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90" name="Arc 2"/>
            <p:cNvSpPr>
              <a:spLocks/>
            </p:cNvSpPr>
            <p:nvPr/>
          </p:nvSpPr>
          <p:spPr bwMode="auto">
            <a:xfrm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 name="Oval 14"/>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Action Button: Home 15">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Return 23">
            <a:hlinkClick r:id="" action="ppaction://hlinkshowjump?jump=lastslideviewed" highlightClick="1"/>
          </p:cNvPr>
          <p:cNvSpPr/>
          <p:nvPr/>
        </p:nvSpPr>
        <p:spPr>
          <a:xfrm>
            <a:off x="569388" y="5367020"/>
            <a:ext cx="954612"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Home 25">
            <a:hlinkClick r:id="rId3" action="ppaction://hlinksldjump" highlightClick="1"/>
          </p:cNvPr>
          <p:cNvSpPr/>
          <p:nvPr/>
        </p:nvSpPr>
        <p:spPr>
          <a:xfrm>
            <a:off x="4254500" y="5367020"/>
            <a:ext cx="1066800" cy="100838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1955800" y="4686301"/>
            <a:ext cx="2298700" cy="1754327"/>
          </a:xfrm>
          <a:prstGeom prst="rect">
            <a:avLst/>
          </a:prstGeom>
          <a:noFill/>
        </p:spPr>
        <p:txBody>
          <a:bodyPr wrap="square" rtlCol="0">
            <a:spAutoFit/>
          </a:bodyPr>
          <a:lstStyle/>
          <a:p>
            <a:r>
              <a:rPr lang="en-US" dirty="0" smtClean="0"/>
              <a:t>Go back to look at this problem again or go to the home menu and move on to explore 30-60-90 triangles.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Yahoo"/>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Parts of a 30-60-90 Triangle</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quarter" idx="1"/>
          </p:nvPr>
        </p:nvSpPr>
        <p:spPr/>
        <p:txBody>
          <a:bodyPr/>
          <a:lstStyle/>
          <a:p>
            <a:r>
              <a:rPr lang="en-US" dirty="0" smtClean="0"/>
              <a:t>We’ll see here that the legs of a 30-60-90 triangle are not congruent.  So we’ll have to refer to the legs separately as “small leg” and “longer leg”.  </a:t>
            </a:r>
            <a:endParaRPr lang="en-US" dirty="0"/>
          </a:p>
        </p:txBody>
      </p:sp>
      <p:sp>
        <p:nvSpPr>
          <p:cNvPr id="6" name="TextBox 5"/>
          <p:cNvSpPr txBox="1"/>
          <p:nvPr/>
        </p:nvSpPr>
        <p:spPr>
          <a:xfrm>
            <a:off x="457200" y="3234267"/>
            <a:ext cx="2607733" cy="3139321"/>
          </a:xfrm>
          <a:prstGeom prst="rect">
            <a:avLst/>
          </a:prstGeom>
          <a:noFill/>
        </p:spPr>
        <p:txBody>
          <a:bodyPr wrap="square" rtlCol="0">
            <a:spAutoFit/>
          </a:bodyPr>
          <a:lstStyle/>
          <a:p>
            <a:r>
              <a:rPr lang="en-US" b="1" dirty="0" smtClean="0"/>
              <a:t>Small leg</a:t>
            </a:r>
            <a:r>
              <a:rPr lang="en-US" dirty="0" smtClean="0"/>
              <a:t>:  across from the small (30°)angle </a:t>
            </a:r>
          </a:p>
          <a:p>
            <a:endParaRPr lang="en-US" dirty="0" smtClean="0"/>
          </a:p>
          <a:p>
            <a:r>
              <a:rPr lang="en-US" b="1" dirty="0" smtClean="0"/>
              <a:t>Longer leg</a:t>
            </a:r>
            <a:r>
              <a:rPr lang="en-US" dirty="0" smtClean="0"/>
              <a:t>:  across from the larger (60°) angle</a:t>
            </a:r>
          </a:p>
          <a:p>
            <a:endParaRPr lang="en-US" dirty="0" smtClean="0"/>
          </a:p>
          <a:p>
            <a:r>
              <a:rPr lang="en-US" b="1" dirty="0" smtClean="0"/>
              <a:t>Hypotenuse</a:t>
            </a:r>
            <a:r>
              <a:rPr lang="en-US" dirty="0" smtClean="0"/>
              <a:t>:  always across from the right (90°) angle</a:t>
            </a:r>
            <a:endParaRPr lang="en-US" dirty="0"/>
          </a:p>
        </p:txBody>
      </p:sp>
      <p:sp>
        <p:nvSpPr>
          <p:cNvPr id="9" name="TextBox 8"/>
          <p:cNvSpPr txBox="1"/>
          <p:nvPr/>
        </p:nvSpPr>
        <p:spPr>
          <a:xfrm>
            <a:off x="6084844" y="3972931"/>
            <a:ext cx="1839956" cy="369332"/>
          </a:xfrm>
          <a:prstGeom prst="rect">
            <a:avLst/>
          </a:prstGeom>
          <a:noFill/>
        </p:spPr>
        <p:txBody>
          <a:bodyPr wrap="square" rtlCol="0">
            <a:spAutoFit/>
          </a:bodyPr>
          <a:lstStyle/>
          <a:p>
            <a:r>
              <a:rPr lang="en-US" dirty="0" smtClean="0"/>
              <a:t>hypotenuse</a:t>
            </a:r>
            <a:endParaRPr lang="en-US" dirty="0"/>
          </a:p>
        </p:txBody>
      </p:sp>
      <p:sp>
        <p:nvSpPr>
          <p:cNvPr id="10" name="TextBox 9"/>
          <p:cNvSpPr txBox="1"/>
          <p:nvPr/>
        </p:nvSpPr>
        <p:spPr>
          <a:xfrm>
            <a:off x="5452533" y="5918200"/>
            <a:ext cx="2269067" cy="369332"/>
          </a:xfrm>
          <a:prstGeom prst="rect">
            <a:avLst/>
          </a:prstGeom>
          <a:noFill/>
        </p:spPr>
        <p:txBody>
          <a:bodyPr wrap="square" rtlCol="0">
            <a:spAutoFit/>
          </a:bodyPr>
          <a:lstStyle/>
          <a:p>
            <a:r>
              <a:rPr lang="en-US" dirty="0" smtClean="0"/>
              <a:t>small leg</a:t>
            </a:r>
            <a:endParaRPr lang="en-US" dirty="0"/>
          </a:p>
        </p:txBody>
      </p:sp>
      <p:sp>
        <p:nvSpPr>
          <p:cNvPr id="11" name="TextBox 10"/>
          <p:cNvSpPr txBox="1"/>
          <p:nvPr/>
        </p:nvSpPr>
        <p:spPr>
          <a:xfrm>
            <a:off x="3488266" y="4342263"/>
            <a:ext cx="2269067" cy="369332"/>
          </a:xfrm>
          <a:prstGeom prst="rect">
            <a:avLst/>
          </a:prstGeom>
          <a:noFill/>
        </p:spPr>
        <p:txBody>
          <a:bodyPr wrap="square" rtlCol="0">
            <a:spAutoFit/>
          </a:bodyPr>
          <a:lstStyle/>
          <a:p>
            <a:r>
              <a:rPr lang="en-US" dirty="0" smtClean="0"/>
              <a:t>longer leg</a:t>
            </a:r>
            <a:endParaRPr lang="en-US" dirty="0"/>
          </a:p>
        </p:txBody>
      </p:sp>
      <p:grpSp>
        <p:nvGrpSpPr>
          <p:cNvPr id="13" name="Group 12"/>
          <p:cNvGrpSpPr/>
          <p:nvPr/>
        </p:nvGrpSpPr>
        <p:grpSpPr>
          <a:xfrm>
            <a:off x="4842933" y="2832100"/>
            <a:ext cx="2070100" cy="3086100"/>
            <a:chOff x="4842933" y="2832100"/>
            <a:chExt cx="2070100" cy="3086100"/>
          </a:xfrm>
        </p:grpSpPr>
        <p:sp>
          <p:nvSpPr>
            <p:cNvPr id="4" name="Right Triangle 3"/>
            <p:cNvSpPr/>
            <p:nvPr/>
          </p:nvSpPr>
          <p:spPr>
            <a:xfrm>
              <a:off x="4842933" y="2832100"/>
              <a:ext cx="2070100" cy="30861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842933" y="3234267"/>
              <a:ext cx="609600" cy="369332"/>
            </a:xfrm>
            <a:prstGeom prst="rect">
              <a:avLst/>
            </a:prstGeom>
            <a:noFill/>
          </p:spPr>
          <p:txBody>
            <a:bodyPr wrap="square" rtlCol="0">
              <a:spAutoFit/>
            </a:bodyPr>
            <a:lstStyle/>
            <a:p>
              <a:r>
                <a:rPr lang="en-US" dirty="0" smtClean="0"/>
                <a:t>30°</a:t>
              </a:r>
              <a:endParaRPr lang="en-US" dirty="0"/>
            </a:p>
          </p:txBody>
        </p:sp>
        <p:sp>
          <p:nvSpPr>
            <p:cNvPr id="8" name="TextBox 7"/>
            <p:cNvSpPr txBox="1"/>
            <p:nvPr/>
          </p:nvSpPr>
          <p:spPr>
            <a:xfrm>
              <a:off x="6303433" y="5548868"/>
              <a:ext cx="609600" cy="369332"/>
            </a:xfrm>
            <a:prstGeom prst="rect">
              <a:avLst/>
            </a:prstGeom>
            <a:noFill/>
          </p:spPr>
          <p:txBody>
            <a:bodyPr wrap="square" rtlCol="0">
              <a:spAutoFit/>
            </a:bodyPr>
            <a:lstStyle/>
            <a:p>
              <a:r>
                <a:rPr lang="en-US" dirty="0" smtClean="0"/>
                <a:t>60°</a:t>
              </a:r>
              <a:endParaRPr lang="en-US" dirty="0"/>
            </a:p>
          </p:txBody>
        </p:sp>
        <p:sp>
          <p:nvSpPr>
            <p:cNvPr id="12" name="Rectangle 11"/>
            <p:cNvSpPr/>
            <p:nvPr/>
          </p:nvSpPr>
          <p:spPr>
            <a:xfrm>
              <a:off x="4842933" y="5459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Action Button: Home 13">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ction Button: Forward or Next 1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6" name="Action Button: Back or Previous 15">
            <a:hlinkClick r:id="rId2"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descr="30-60-90.png"/>
          <p:cNvPicPr>
            <a:picLocks noChangeAspect="1"/>
          </p:cNvPicPr>
          <p:nvPr/>
        </p:nvPicPr>
        <p:blipFill>
          <a:blip r:embed="rId3"/>
          <a:stretch>
            <a:fillRect/>
          </a:stretch>
        </p:blipFill>
        <p:spPr>
          <a:xfrm>
            <a:off x="1250950" y="1854200"/>
            <a:ext cx="6642100" cy="3149600"/>
          </a:xfrm>
          <a:prstGeom prst="rect">
            <a:avLst/>
          </a:prstGeom>
        </p:spPr>
      </p:pic>
      <p:sp>
        <p:nvSpPr>
          <p:cNvPr id="2" name="Title 1"/>
          <p:cNvSpPr>
            <a:spLocks noGrp="1"/>
          </p:cNvSpPr>
          <p:nvPr>
            <p:ph type="title"/>
          </p:nvPr>
        </p:nvSpPr>
        <p:spPr>
          <a:xfrm>
            <a:off x="457200" y="274638"/>
            <a:ext cx="7467600" cy="777648"/>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Explore 30-60-90 triangles</a:t>
            </a:r>
            <a:endParaRPr lang="en-US" dirty="0"/>
          </a:p>
        </p:txBody>
      </p:sp>
      <p:sp>
        <p:nvSpPr>
          <p:cNvPr id="3" name="Content Placeholder 2"/>
          <p:cNvSpPr>
            <a:spLocks noGrp="1"/>
          </p:cNvSpPr>
          <p:nvPr>
            <p:ph sz="quarter" idx="1"/>
          </p:nvPr>
        </p:nvSpPr>
        <p:spPr>
          <a:xfrm>
            <a:off x="457200" y="1052286"/>
            <a:ext cx="7467600" cy="997857"/>
          </a:xfrm>
        </p:spPr>
        <p:txBody>
          <a:bodyPr>
            <a:normAutofit fontScale="85000" lnSpcReduction="20000"/>
          </a:bodyPr>
          <a:lstStyle/>
          <a:p>
            <a:r>
              <a:rPr lang="en-US" sz="1400" dirty="0" smtClean="0"/>
              <a:t>A 30-60-90 right triangle has angles with measures of 30°, 60°, and 90°.  Use the triangles graphed on the new dot paper below to fill in the tables with the missing side lengths.  The horizontal distance between two consecutive dots is </a:t>
            </a:r>
            <a:r>
              <a:rPr lang="en-US" sz="1400" dirty="0" smtClean="0">
                <a:solidFill>
                  <a:srgbClr val="FF8A26"/>
                </a:solidFill>
              </a:rPr>
              <a:t>ONE</a:t>
            </a:r>
            <a:r>
              <a:rPr lang="en-US" sz="1400" dirty="0" smtClean="0"/>
              <a:t>.  The vertical distances between two consecutive dots is </a:t>
            </a:r>
            <a:r>
              <a:rPr lang="en-US" sz="1400" dirty="0" smtClean="0">
                <a:solidFill>
                  <a:srgbClr val="FF8A26"/>
                </a:solidFill>
              </a:rPr>
              <a:t>the square root of THREE</a:t>
            </a:r>
            <a:r>
              <a:rPr lang="en-US" sz="1400" dirty="0" smtClean="0"/>
              <a:t>.  The distance between two consecutive diagonal dots is </a:t>
            </a:r>
            <a:r>
              <a:rPr lang="en-US" sz="1400" dirty="0" smtClean="0">
                <a:solidFill>
                  <a:srgbClr val="FF8A26"/>
                </a:solidFill>
              </a:rPr>
              <a:t>ONE</a:t>
            </a:r>
            <a:r>
              <a:rPr lang="en-US" sz="1400" dirty="0" smtClean="0"/>
              <a:t>. Look at the examples below, then fill in the table.   Write your own copy of the table in your notes to refer to on the next slide.  </a:t>
            </a:r>
            <a:endParaRPr lang="en-US" sz="1400" dirty="0"/>
          </a:p>
        </p:txBody>
      </p:sp>
      <p:graphicFrame>
        <p:nvGraphicFramePr>
          <p:cNvPr id="15" name="Object 14"/>
          <p:cNvGraphicFramePr>
            <a:graphicFrameLocks noChangeAspect="1"/>
          </p:cNvGraphicFramePr>
          <p:nvPr/>
        </p:nvGraphicFramePr>
        <p:xfrm>
          <a:off x="1869814" y="3848100"/>
          <a:ext cx="452698" cy="377249"/>
        </p:xfrm>
        <a:graphic>
          <a:graphicData uri="http://schemas.openxmlformats.org/presentationml/2006/ole">
            <p:oleObj spid="_x0000_s36867" name="Equation" r:id="rId4" imgW="228600" imgH="190500" progId="Equation.3">
              <p:embed/>
            </p:oleObj>
          </a:graphicData>
        </a:graphic>
      </p:graphicFrame>
      <p:graphicFrame>
        <p:nvGraphicFramePr>
          <p:cNvPr id="16395" name="Object 11"/>
          <p:cNvGraphicFramePr>
            <a:graphicFrameLocks noChangeAspect="1"/>
          </p:cNvGraphicFramePr>
          <p:nvPr/>
        </p:nvGraphicFramePr>
        <p:xfrm>
          <a:off x="3373437" y="3848100"/>
          <a:ext cx="606425" cy="377825"/>
        </p:xfrm>
        <a:graphic>
          <a:graphicData uri="http://schemas.openxmlformats.org/presentationml/2006/ole">
            <p:oleObj spid="_x0000_s36868" name="Equation" r:id="rId5" imgW="304800" imgH="190500" progId="Equation.3">
              <p:embed/>
            </p:oleObj>
          </a:graphicData>
        </a:graphic>
      </p:graphicFrame>
      <p:sp>
        <p:nvSpPr>
          <p:cNvPr id="17" name="TextBox 16"/>
          <p:cNvSpPr txBox="1"/>
          <p:nvPr/>
        </p:nvSpPr>
        <p:spPr>
          <a:xfrm>
            <a:off x="1565014" y="4357469"/>
            <a:ext cx="304800" cy="646331"/>
          </a:xfrm>
          <a:prstGeom prst="rect">
            <a:avLst/>
          </a:prstGeom>
          <a:noFill/>
        </p:spPr>
        <p:txBody>
          <a:bodyPr wrap="square" rtlCol="0">
            <a:spAutoFit/>
          </a:bodyPr>
          <a:lstStyle/>
          <a:p>
            <a:r>
              <a:rPr lang="en-US" dirty="0" smtClean="0"/>
              <a:t>1</a:t>
            </a:r>
            <a:endParaRPr lang="en-US" dirty="0"/>
          </a:p>
        </p:txBody>
      </p:sp>
      <p:sp>
        <p:nvSpPr>
          <p:cNvPr id="19" name="TextBox 18"/>
          <p:cNvSpPr txBox="1"/>
          <p:nvPr/>
        </p:nvSpPr>
        <p:spPr>
          <a:xfrm>
            <a:off x="2801937" y="4634468"/>
            <a:ext cx="381000" cy="369332"/>
          </a:xfrm>
          <a:prstGeom prst="rect">
            <a:avLst/>
          </a:prstGeom>
          <a:noFill/>
        </p:spPr>
        <p:txBody>
          <a:bodyPr wrap="square" rtlCol="0">
            <a:spAutoFit/>
          </a:bodyPr>
          <a:lstStyle/>
          <a:p>
            <a:r>
              <a:rPr lang="en-US" dirty="0" smtClean="0"/>
              <a:t>2</a:t>
            </a:r>
            <a:endParaRPr lang="en-US" dirty="0"/>
          </a:p>
        </p:txBody>
      </p:sp>
      <p:sp>
        <p:nvSpPr>
          <p:cNvPr id="21" name="TextBox 20"/>
          <p:cNvSpPr txBox="1"/>
          <p:nvPr/>
        </p:nvSpPr>
        <p:spPr>
          <a:xfrm>
            <a:off x="1488814" y="3848100"/>
            <a:ext cx="381000" cy="369332"/>
          </a:xfrm>
          <a:prstGeom prst="rect">
            <a:avLst/>
          </a:prstGeom>
          <a:noFill/>
        </p:spPr>
        <p:txBody>
          <a:bodyPr wrap="square" rtlCol="0">
            <a:spAutoFit/>
          </a:bodyPr>
          <a:lstStyle/>
          <a:p>
            <a:r>
              <a:rPr lang="en-US" dirty="0" smtClean="0"/>
              <a:t>2</a:t>
            </a:r>
            <a:endParaRPr lang="en-US" dirty="0"/>
          </a:p>
        </p:txBody>
      </p:sp>
      <p:sp>
        <p:nvSpPr>
          <p:cNvPr id="22" name="TextBox 21"/>
          <p:cNvSpPr txBox="1"/>
          <p:nvPr/>
        </p:nvSpPr>
        <p:spPr>
          <a:xfrm>
            <a:off x="2641600" y="3711138"/>
            <a:ext cx="388937" cy="369332"/>
          </a:xfrm>
          <a:prstGeom prst="rect">
            <a:avLst/>
          </a:prstGeom>
          <a:noFill/>
        </p:spPr>
        <p:txBody>
          <a:bodyPr wrap="square" rtlCol="0">
            <a:spAutoFit/>
          </a:bodyPr>
          <a:lstStyle/>
          <a:p>
            <a:r>
              <a:rPr lang="en-US" dirty="0" smtClean="0"/>
              <a:t>4</a:t>
            </a:r>
            <a:endParaRPr lang="en-US" dirty="0"/>
          </a:p>
        </p:txBody>
      </p:sp>
      <p:graphicFrame>
        <p:nvGraphicFramePr>
          <p:cNvPr id="36869" name="Object 5"/>
          <p:cNvGraphicFramePr>
            <a:graphicFrameLocks noChangeAspect="1"/>
          </p:cNvGraphicFramePr>
          <p:nvPr/>
        </p:nvGraphicFramePr>
        <p:xfrm>
          <a:off x="1250950" y="5156200"/>
          <a:ext cx="6642100" cy="1604300"/>
        </p:xfrm>
        <a:graphic>
          <a:graphicData uri="http://schemas.openxmlformats.org/presentationml/2006/ole">
            <p:oleObj spid="_x0000_s36869" name="Document" r:id="rId6" imgW="5626100" imgH="1358900" progId="Word.Document.12">
              <p:link updateAutomatic="1"/>
            </p:oleObj>
          </a:graphicData>
        </a:graphic>
      </p:graphicFrame>
      <p:sp>
        <p:nvSpPr>
          <p:cNvPr id="14" name="Action Button: Home 13">
            <a:hlinkClick r:id="rId7"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Action Button: Forward or Next 15">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8" name="Action Button: Back or Previous 17">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0" name="Object 19"/>
          <p:cNvGraphicFramePr>
            <a:graphicFrameLocks noChangeAspect="1"/>
          </p:cNvGraphicFramePr>
          <p:nvPr/>
        </p:nvGraphicFramePr>
        <p:xfrm>
          <a:off x="2913063" y="5435600"/>
          <a:ext cx="455612" cy="1038225"/>
        </p:xfrm>
        <a:graphic>
          <a:graphicData uri="http://schemas.openxmlformats.org/presentationml/2006/ole">
            <p:oleObj spid="_x0000_s36872" name="Equation" r:id="rId8" imgW="279400" imgH="6350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pPr>
              <a:buNone/>
            </a:pPr>
            <a:r>
              <a:rPr lang="en-US" dirty="0" smtClean="0"/>
              <a:t>Now we’ll look at relationships you see between the sides of a 30-60-90 triangle.  Use your table from the previous slide.  </a:t>
            </a:r>
          </a:p>
          <a:p>
            <a:endParaRPr lang="en-US" dirty="0" smtClean="0"/>
          </a:p>
          <a:p>
            <a:r>
              <a:rPr lang="en-US" dirty="0" smtClean="0"/>
              <a:t>In a 30˚-60˚-90˚ triangle, the hypotenuse is ____________ as long as the </a:t>
            </a:r>
            <a:r>
              <a:rPr lang="en-US" b="1" dirty="0" smtClean="0"/>
              <a:t>shorter </a:t>
            </a:r>
            <a:r>
              <a:rPr lang="en-US" dirty="0" smtClean="0"/>
              <a:t>leg.  </a:t>
            </a:r>
          </a:p>
          <a:p>
            <a:endParaRPr lang="en-US" sz="2000" dirty="0" smtClean="0"/>
          </a:p>
        </p:txBody>
      </p:sp>
      <p:grpSp>
        <p:nvGrpSpPr>
          <p:cNvPr id="5" name="Group 4"/>
          <p:cNvGrpSpPr/>
          <p:nvPr/>
        </p:nvGrpSpPr>
        <p:grpSpPr>
          <a:xfrm>
            <a:off x="4996543" y="3603599"/>
            <a:ext cx="2070100" cy="3086100"/>
            <a:chOff x="4842933" y="2832100"/>
            <a:chExt cx="2070100" cy="3086100"/>
          </a:xfrm>
        </p:grpSpPr>
        <p:sp>
          <p:nvSpPr>
            <p:cNvPr id="6" name="Right Triangle 5"/>
            <p:cNvSpPr/>
            <p:nvPr/>
          </p:nvSpPr>
          <p:spPr>
            <a:xfrm>
              <a:off x="4842933" y="2832100"/>
              <a:ext cx="2070100" cy="30861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842933" y="3234267"/>
              <a:ext cx="609600" cy="369332"/>
            </a:xfrm>
            <a:prstGeom prst="rect">
              <a:avLst/>
            </a:prstGeom>
            <a:noFill/>
          </p:spPr>
          <p:txBody>
            <a:bodyPr wrap="square" rtlCol="0">
              <a:spAutoFit/>
            </a:bodyPr>
            <a:lstStyle/>
            <a:p>
              <a:r>
                <a:rPr lang="en-US" dirty="0" smtClean="0"/>
                <a:t>30°</a:t>
              </a:r>
              <a:endParaRPr lang="en-US" dirty="0"/>
            </a:p>
          </p:txBody>
        </p:sp>
        <p:sp>
          <p:nvSpPr>
            <p:cNvPr id="8" name="TextBox 7"/>
            <p:cNvSpPr txBox="1"/>
            <p:nvPr/>
          </p:nvSpPr>
          <p:spPr>
            <a:xfrm>
              <a:off x="6303433" y="5548868"/>
              <a:ext cx="609600" cy="369332"/>
            </a:xfrm>
            <a:prstGeom prst="rect">
              <a:avLst/>
            </a:prstGeom>
            <a:noFill/>
          </p:spPr>
          <p:txBody>
            <a:bodyPr wrap="square" rtlCol="0">
              <a:spAutoFit/>
            </a:bodyPr>
            <a:lstStyle/>
            <a:p>
              <a:r>
                <a:rPr lang="en-US" dirty="0" smtClean="0"/>
                <a:t>60°</a:t>
              </a:r>
              <a:endParaRPr lang="en-US" dirty="0"/>
            </a:p>
          </p:txBody>
        </p:sp>
        <p:sp>
          <p:nvSpPr>
            <p:cNvPr id="9" name="Rectangle 8"/>
            <p:cNvSpPr/>
            <p:nvPr/>
          </p:nvSpPr>
          <p:spPr>
            <a:xfrm>
              <a:off x="4842933" y="5459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Action Button: Home 9">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ction Button: Forward or Next 10">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2" name="Action Button: Back or Previous 11">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r>
              <a:rPr lang="en-US" dirty="0" smtClean="0"/>
              <a:t>In a 30˚-60˚-90˚ triangle, the hypotenuse is</a:t>
            </a:r>
            <a:r>
              <a:rPr lang="en-US" u="sng" dirty="0" smtClean="0"/>
              <a:t>        </a:t>
            </a:r>
            <a:r>
              <a:rPr lang="en-US" u="sng" dirty="0" smtClean="0">
                <a:solidFill>
                  <a:srgbClr val="FF8A26"/>
                </a:solidFill>
              </a:rPr>
              <a:t>	twice     </a:t>
            </a:r>
            <a:r>
              <a:rPr lang="en-US" dirty="0" smtClean="0"/>
              <a:t>as long as the </a:t>
            </a:r>
            <a:r>
              <a:rPr lang="en-US" b="1" dirty="0" smtClean="0"/>
              <a:t>shorter </a:t>
            </a:r>
            <a:r>
              <a:rPr lang="en-US" dirty="0" smtClean="0"/>
              <a:t>leg.  </a:t>
            </a:r>
          </a:p>
          <a:p>
            <a:pPr>
              <a:buNone/>
            </a:pPr>
            <a:endParaRPr lang="en-US" dirty="0" smtClean="0"/>
          </a:p>
          <a:p>
            <a:r>
              <a:rPr lang="en-US" dirty="0" smtClean="0"/>
              <a:t>Select the answer below that correctly</a:t>
            </a:r>
          </a:p>
          <a:p>
            <a:pPr>
              <a:buNone/>
            </a:pPr>
            <a:r>
              <a:rPr lang="en-US" dirty="0" smtClean="0"/>
              <a:t>	 represents the rule as an equation.  </a:t>
            </a:r>
          </a:p>
          <a:p>
            <a:pPr>
              <a:buNone/>
            </a:pPr>
            <a:r>
              <a:rPr lang="en-US" dirty="0" smtClean="0"/>
              <a:t>	</a:t>
            </a:r>
            <a:r>
              <a:rPr lang="en-US" sz="1600" dirty="0" smtClean="0"/>
              <a:t>Click on the arrow to the left of that choice.  </a:t>
            </a:r>
          </a:p>
          <a:p>
            <a:endParaRPr lang="en-US" sz="2000" dirty="0" smtClean="0"/>
          </a:p>
          <a:p>
            <a:endParaRPr lang="en-US" sz="2000" dirty="0" smtClean="0"/>
          </a:p>
        </p:txBody>
      </p:sp>
      <p:graphicFrame>
        <p:nvGraphicFramePr>
          <p:cNvPr id="73730" name="Object 2"/>
          <p:cNvGraphicFramePr>
            <a:graphicFrameLocks noChangeAspect="1"/>
          </p:cNvGraphicFramePr>
          <p:nvPr/>
        </p:nvGraphicFramePr>
        <p:xfrm>
          <a:off x="1450975" y="3616325"/>
          <a:ext cx="4332288" cy="1878013"/>
        </p:xfrm>
        <a:graphic>
          <a:graphicData uri="http://schemas.openxmlformats.org/presentationml/2006/ole">
            <p:oleObj spid="_x0000_s73730" name="Equation" r:id="rId3" imgW="1905000" imgH="698500" progId="Equation.3">
              <p:embed/>
            </p:oleObj>
          </a:graphicData>
        </a:graphic>
      </p:graphicFrame>
      <p:grpSp>
        <p:nvGrpSpPr>
          <p:cNvPr id="6" name="Group 5"/>
          <p:cNvGrpSpPr/>
          <p:nvPr/>
        </p:nvGrpSpPr>
        <p:grpSpPr>
          <a:xfrm>
            <a:off x="6303433" y="2373335"/>
            <a:ext cx="2070100" cy="3086100"/>
            <a:chOff x="4842933" y="2832100"/>
            <a:chExt cx="2070100" cy="3086100"/>
          </a:xfrm>
        </p:grpSpPr>
        <p:sp>
          <p:nvSpPr>
            <p:cNvPr id="7" name="Right Triangle 6"/>
            <p:cNvSpPr/>
            <p:nvPr/>
          </p:nvSpPr>
          <p:spPr>
            <a:xfrm>
              <a:off x="4842933" y="2832100"/>
              <a:ext cx="2070100" cy="30861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842933" y="3234267"/>
              <a:ext cx="609600" cy="369332"/>
            </a:xfrm>
            <a:prstGeom prst="rect">
              <a:avLst/>
            </a:prstGeom>
            <a:noFill/>
          </p:spPr>
          <p:txBody>
            <a:bodyPr wrap="square" rtlCol="0">
              <a:spAutoFit/>
            </a:bodyPr>
            <a:lstStyle/>
            <a:p>
              <a:r>
                <a:rPr lang="en-US" dirty="0" smtClean="0"/>
                <a:t>30°</a:t>
              </a:r>
              <a:endParaRPr lang="en-US" dirty="0"/>
            </a:p>
          </p:txBody>
        </p:sp>
        <p:sp>
          <p:nvSpPr>
            <p:cNvPr id="9" name="TextBox 8"/>
            <p:cNvSpPr txBox="1"/>
            <p:nvPr/>
          </p:nvSpPr>
          <p:spPr>
            <a:xfrm>
              <a:off x="6303433" y="5548868"/>
              <a:ext cx="609600" cy="369332"/>
            </a:xfrm>
            <a:prstGeom prst="rect">
              <a:avLst/>
            </a:prstGeom>
            <a:noFill/>
          </p:spPr>
          <p:txBody>
            <a:bodyPr wrap="square" rtlCol="0">
              <a:spAutoFit/>
            </a:bodyPr>
            <a:lstStyle/>
            <a:p>
              <a:r>
                <a:rPr lang="en-US" dirty="0" smtClean="0"/>
                <a:t>60°</a:t>
              </a:r>
              <a:endParaRPr lang="en-US" dirty="0"/>
            </a:p>
          </p:txBody>
        </p:sp>
        <p:sp>
          <p:nvSpPr>
            <p:cNvPr id="10" name="Rectangle 9"/>
            <p:cNvSpPr/>
            <p:nvPr/>
          </p:nvSpPr>
          <p:spPr>
            <a:xfrm>
              <a:off x="4842933" y="5459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 name="Action Button: Home 10">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ction Button: Forward or Next 13">
            <a:hlinkClick r:id="rId5" action="ppaction://hlinksldjump"/>
          </p:cNvPr>
          <p:cNvSpPr/>
          <p:nvPr/>
        </p:nvSpPr>
        <p:spPr>
          <a:xfrm>
            <a:off x="1009651" y="3867150"/>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5" name="Action Button: Forward or Next 14">
            <a:hlinkClick r:id="rId6" action="ppaction://hlinksldjump"/>
          </p:cNvPr>
          <p:cNvSpPr/>
          <p:nvPr/>
        </p:nvSpPr>
        <p:spPr>
          <a:xfrm>
            <a:off x="1009651" y="4490721"/>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6" name="Action Button: Forward or Next 15">
            <a:hlinkClick r:id="rId7" action="ppaction://hlinksldjump"/>
          </p:cNvPr>
          <p:cNvSpPr/>
          <p:nvPr/>
        </p:nvSpPr>
        <p:spPr>
          <a:xfrm>
            <a:off x="1009651" y="5047955"/>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7" name="Rectangle 16"/>
          <p:cNvSpPr/>
          <p:nvPr/>
        </p:nvSpPr>
        <p:spPr>
          <a:xfrm>
            <a:off x="690032" y="6348460"/>
            <a:ext cx="7683501" cy="369332"/>
          </a:xfrm>
          <a:prstGeom prst="rect">
            <a:avLst/>
          </a:prstGeom>
        </p:spPr>
        <p:txBody>
          <a:bodyPr wrap="square">
            <a:spAutoFit/>
          </a:bodyPr>
          <a:lstStyle/>
          <a:p>
            <a:r>
              <a:rPr lang="en-US" dirty="0" smtClean="0">
                <a:solidFill>
                  <a:schemeClr val="accent1"/>
                </a:solidFill>
              </a:rPr>
              <a:t>Hint:  Try plugging in the values from your table to test each option!</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200329"/>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Do you see “root 2” in your table?  Make sure you are looking at your table for 30-60-90 triangles, NOT 45-45-90! </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Return 17">
            <a:hlinkClick r:id="" action="ppaction://hlinkshowjump?jump=lastslideviewed" highlightClick="1"/>
          </p:cNvPr>
          <p:cNvSpPr/>
          <p:nvPr/>
        </p:nvSpPr>
        <p:spPr>
          <a:xfrm>
            <a:off x="2127968" y="5575300"/>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200329"/>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Are you looking at your values for the short leg and hypotenuse only?  We’ll get to values involving the longer leg next.  </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Return 17">
            <a:hlinkClick r:id="" action="ppaction://hlinkshowjump?jump=lastslideviewed" highlightClick="1"/>
          </p:cNvPr>
          <p:cNvSpPr/>
          <p:nvPr/>
        </p:nvSpPr>
        <p:spPr>
          <a:xfrm>
            <a:off x="2127968" y="5575300"/>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379"/>
            <a:ext cx="7467600" cy="68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Introduction </a:t>
            </a:r>
            <a:endParaRPr lang="en-US" dirty="0"/>
          </a:p>
        </p:txBody>
      </p:sp>
      <p:sp>
        <p:nvSpPr>
          <p:cNvPr id="3" name="Content Placeholder 2"/>
          <p:cNvSpPr>
            <a:spLocks noGrp="1"/>
          </p:cNvSpPr>
          <p:nvPr>
            <p:ph sz="quarter" idx="1"/>
          </p:nvPr>
        </p:nvSpPr>
        <p:spPr>
          <a:xfrm>
            <a:off x="457200" y="1072884"/>
            <a:ext cx="7467600" cy="5401068"/>
          </a:xfrm>
        </p:spPr>
        <p:txBody>
          <a:bodyPr>
            <a:normAutofit lnSpcReduction="10000"/>
          </a:bodyPr>
          <a:lstStyle/>
          <a:p>
            <a:r>
              <a:rPr lang="en-US" dirty="0" smtClean="0"/>
              <a:t>So far we’ve looked at solving right triangles by using the Pythagorean Theorem.</a:t>
            </a:r>
          </a:p>
          <a:p>
            <a:r>
              <a:rPr lang="en-US" dirty="0" smtClean="0"/>
              <a:t>Today you’ll be looking at special types of right triangles!  The two types of special right triangles are 45-45-90 and 30-60-90 right triangles.  </a:t>
            </a:r>
          </a:p>
          <a:p>
            <a:r>
              <a:rPr lang="en-US" dirty="0" smtClean="0"/>
              <a:t>You’ll explore the relationships between the side lengths of 45-45-90 triangles, then practice applying the rules to some sample problems.  </a:t>
            </a:r>
          </a:p>
          <a:p>
            <a:r>
              <a:rPr lang="en-US" dirty="0" smtClean="0"/>
              <a:t>Then, you’ll do the same with 30-60-90 triangles.</a:t>
            </a:r>
          </a:p>
          <a:p>
            <a:r>
              <a:rPr lang="en-US" dirty="0" smtClean="0"/>
              <a:t>Use the arrows at the bottom left and right hander corners to move forward or backwards.  Or return to the home menu by clicking on the house in the upper right hand corner of each slide.  </a:t>
            </a:r>
          </a:p>
          <a:p>
            <a:r>
              <a:rPr lang="en-US" sz="173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Enjoy!</a:t>
            </a:r>
            <a:endParaRPr lang="en-US" sz="173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6" name="Action Button: Back or Previous 5">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Way to go!  Great job!  Keep it up!</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p:txBody>
      </p:sp>
      <p:sp>
        <p:nvSpPr>
          <p:cNvPr id="5" name="TextBox 4"/>
          <p:cNvSpPr txBox="1"/>
          <p:nvPr/>
        </p:nvSpPr>
        <p:spPr>
          <a:xfrm>
            <a:off x="-1" y="0"/>
            <a:ext cx="5805715"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Picture Placeholder 5"/>
          <p:cNvSpPr>
            <a:spLocks noGrp="1"/>
          </p:cNvSpPr>
          <p:nvPr>
            <p:ph type="pic" idx="1"/>
          </p:nvPr>
        </p:nvSpPr>
        <p:spPr/>
      </p:sp>
      <p:grpSp>
        <p:nvGrpSpPr>
          <p:cNvPr id="2" name="Group 15"/>
          <p:cNvGrpSpPr/>
          <p:nvPr/>
        </p:nvGrpSpPr>
        <p:grpSpPr>
          <a:xfrm>
            <a:off x="1524000" y="746720"/>
            <a:ext cx="3987800" cy="3848100"/>
            <a:chOff x="1524000" y="2197100"/>
            <a:chExt cx="3987800" cy="3848100"/>
          </a:xfrm>
        </p:grpSpPr>
        <p:sp>
          <p:nvSpPr>
            <p:cNvPr id="9" name="TextBox 8"/>
            <p:cNvSpPr txBox="1"/>
            <p:nvPr/>
          </p:nvSpPr>
          <p:spPr>
            <a:xfrm>
              <a:off x="3048000" y="2670770"/>
              <a:ext cx="2070100" cy="923330"/>
            </a:xfrm>
            <a:prstGeom prst="rect">
              <a:avLst/>
            </a:prstGeom>
            <a:noFill/>
          </p:spPr>
          <p:txBody>
            <a:bodyPr wrap="square" rtlCol="0">
              <a:spAutoFit/>
            </a:bodyPr>
            <a:lstStyle/>
            <a:p>
              <a:pPr algn="ctr"/>
              <a:r>
                <a:rPr lang="en-US" dirty="0" smtClean="0"/>
                <a:t>I’m right… and so are YOU!!  Good job!</a:t>
              </a:r>
              <a:endParaRPr lang="en-US" dirty="0"/>
            </a:p>
          </p:txBody>
        </p:sp>
        <p:sp>
          <p:nvSpPr>
            <p:cNvPr id="11" name="Right Triangle 10"/>
            <p:cNvSpPr/>
            <p:nvPr/>
          </p:nvSpPr>
          <p:spPr>
            <a:xfrm>
              <a:off x="1524000" y="2844800"/>
              <a:ext cx="2730500" cy="32004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Callout 11"/>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524000" y="5586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90" name="Arc 2"/>
            <p:cNvSpPr>
              <a:spLocks/>
            </p:cNvSpPr>
            <p:nvPr/>
          </p:nvSpPr>
          <p:spPr bwMode="auto">
            <a:xfrm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 name="Oval 14"/>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Action Button: Home 15">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Return 19">
            <a:hlinkClick r:id="" action="ppaction://hlinkshowjump?jump=lastslideviewed" highlightClick="1"/>
          </p:cNvPr>
          <p:cNvSpPr/>
          <p:nvPr/>
        </p:nvSpPr>
        <p:spPr>
          <a:xfrm>
            <a:off x="680167" y="5220843"/>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955800" y="5106352"/>
            <a:ext cx="2298700" cy="1477328"/>
          </a:xfrm>
          <a:prstGeom prst="rect">
            <a:avLst/>
          </a:prstGeom>
          <a:noFill/>
        </p:spPr>
        <p:txBody>
          <a:bodyPr wrap="square" rtlCol="0">
            <a:spAutoFit/>
          </a:bodyPr>
          <a:lstStyle/>
          <a:p>
            <a:r>
              <a:rPr lang="en-US" dirty="0" smtClean="0"/>
              <a:t>Go back to look at this problem again or go on to discuss the next rule of 30-60-90 triangles.  </a:t>
            </a:r>
            <a:endParaRPr lang="en-US" dirty="0"/>
          </a:p>
        </p:txBody>
      </p:sp>
      <p:sp>
        <p:nvSpPr>
          <p:cNvPr id="23" name="Action Button: Forward or Next 22">
            <a:hlinkClick r:id="" action="ppaction://hlinkshowjump?jump=nextslide"/>
          </p:cNvPr>
          <p:cNvSpPr/>
          <p:nvPr/>
        </p:nvSpPr>
        <p:spPr>
          <a:xfrm>
            <a:off x="4254500" y="5220843"/>
            <a:ext cx="1192456" cy="1008380"/>
          </a:xfrm>
          <a:prstGeom prst="actionButtonForwardNext">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Clr clrSpc="rgb">
                                      <p:cBhvr override="childStyle">
                                        <p:cTn id="6" dur="200" fill="hold"/>
                                        <p:tgtEl>
                                          <p:spTgt spid="2"/>
                                        </p:tgtEl>
                                        <p:attrNameLst>
                                          <p:attrName>style.color</p:attrName>
                                        </p:attrNameLst>
                                      </p:cBhvr>
                                      <p:to>
                                        <a:schemeClr val="accent2"/>
                                      </p:to>
                                    </p:animClr>
                                    <p:animClr clrSpc="rgb">
                                      <p:cBhvr>
                                        <p:cTn id="7" dur="200" fill="hold"/>
                                        <p:tgtEl>
                                          <p:spTgt spid="2"/>
                                        </p:tgtEl>
                                        <p:attrNameLst>
                                          <p:attrName>fillcolor</p:attrName>
                                        </p:attrNameLst>
                                      </p:cBhvr>
                                      <p:to>
                                        <a:schemeClr val="accent2"/>
                                      </p:to>
                                    </p:animClr>
                                    <p:set>
                                      <p:cBhvr>
                                        <p:cTn id="8" dur="200" fill="hold"/>
                                        <p:tgtEl>
                                          <p:spTgt spid="2"/>
                                        </p:tgtEl>
                                        <p:attrNameLst>
                                          <p:attrName>fill.type</p:attrName>
                                        </p:attrNameLst>
                                      </p:cBhvr>
                                      <p:to>
                                        <p:strVal val="solid"/>
                                      </p:to>
                                    </p:set>
                                    <p:set>
                                      <p:cBhvr>
                                        <p:cTn id="9" dur="200" fill="hold"/>
                                        <p:tgtEl>
                                          <p:spTgt spid="2"/>
                                        </p:tgtEl>
                                        <p:attrNameLst>
                                          <p:attrName>fill.on</p:attrName>
                                        </p:attrNameLst>
                                      </p:cBhvr>
                                      <p:to>
                                        <p:strVal val="true"/>
                                      </p:to>
                                    </p:set>
                                    <p:animRot by="120000">
                                      <p:cBhvr>
                                        <p:cTn id="10" dur="200" fill="hold">
                                          <p:stCondLst>
                                            <p:cond delay="0"/>
                                          </p:stCondLst>
                                        </p:cTn>
                                        <p:tgtEl>
                                          <p:spTgt spid="2"/>
                                        </p:tgtEl>
                                        <p:attrNameLst>
                                          <p:attrName>r</p:attrName>
                                        </p:attrNameLst>
                                      </p:cBhvr>
                                    </p:animRot>
                                    <p:animRot by="-240000">
                                      <p:cBhvr>
                                        <p:cTn id="11" dur="400" fill="hold">
                                          <p:stCondLst>
                                            <p:cond delay="400"/>
                                          </p:stCondLst>
                                        </p:cTn>
                                        <p:tgtEl>
                                          <p:spTgt spid="2"/>
                                        </p:tgtEl>
                                        <p:attrNameLst>
                                          <p:attrName>r</p:attrName>
                                        </p:attrNameLst>
                                      </p:cBhvr>
                                    </p:animRot>
                                    <p:animRot by="240000">
                                      <p:cBhvr>
                                        <p:cTn id="12" dur="400" fill="hold">
                                          <p:stCondLst>
                                            <p:cond delay="800"/>
                                          </p:stCondLst>
                                        </p:cTn>
                                        <p:tgtEl>
                                          <p:spTgt spid="2"/>
                                        </p:tgtEl>
                                        <p:attrNameLst>
                                          <p:attrName>r</p:attrName>
                                        </p:attrNameLst>
                                      </p:cBhvr>
                                    </p:animRot>
                                    <p:animRot by="-240000">
                                      <p:cBhvr>
                                        <p:cTn id="13" dur="400" fill="hold">
                                          <p:stCondLst>
                                            <p:cond delay="1200"/>
                                          </p:stCondLst>
                                        </p:cTn>
                                        <p:tgtEl>
                                          <p:spTgt spid="2"/>
                                        </p:tgtEl>
                                        <p:attrNameLst>
                                          <p:attrName>r</p:attrName>
                                        </p:attrNameLst>
                                      </p:cBhvr>
                                    </p:animRot>
                                    <p:animRot by="120000">
                                      <p:cBhvr>
                                        <p:cTn id="14" dur="400" fill="hold">
                                          <p:stCondLst>
                                            <p:cond delay="1600"/>
                                          </p:stCondLst>
                                        </p:cTn>
                                        <p:tgtEl>
                                          <p:spTgt spid="2"/>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r>
              <a:rPr lang="en-US" dirty="0" smtClean="0"/>
              <a:t>In a 30˚-60˚-90˚ triangle, the </a:t>
            </a:r>
            <a:r>
              <a:rPr lang="en-US" b="1" dirty="0" smtClean="0"/>
              <a:t>longer leg </a:t>
            </a:r>
            <a:r>
              <a:rPr lang="en-US" dirty="0" smtClean="0"/>
              <a:t>is _______ times as long as the </a:t>
            </a:r>
            <a:r>
              <a:rPr lang="en-US" b="1" dirty="0" smtClean="0"/>
              <a:t>shorter leg</a:t>
            </a:r>
            <a:r>
              <a:rPr lang="en-US" dirty="0" smtClean="0"/>
              <a:t>. </a:t>
            </a:r>
          </a:p>
          <a:p>
            <a:endParaRPr lang="en-US" dirty="0" smtClean="0"/>
          </a:p>
          <a:p>
            <a:pPr>
              <a:buNone/>
            </a:pPr>
            <a:r>
              <a:rPr lang="en-US" dirty="0" smtClean="0"/>
              <a:t>	</a:t>
            </a:r>
          </a:p>
          <a:p>
            <a:pPr>
              <a:buNone/>
            </a:pPr>
            <a:endParaRPr lang="en-US" dirty="0" smtClean="0"/>
          </a:p>
        </p:txBody>
      </p:sp>
      <p:grpSp>
        <p:nvGrpSpPr>
          <p:cNvPr id="4" name="Group 3"/>
          <p:cNvGrpSpPr/>
          <p:nvPr/>
        </p:nvGrpSpPr>
        <p:grpSpPr>
          <a:xfrm>
            <a:off x="3237290" y="2679700"/>
            <a:ext cx="2070100" cy="3086100"/>
            <a:chOff x="4842933" y="2832100"/>
            <a:chExt cx="2070100" cy="3086100"/>
          </a:xfrm>
        </p:grpSpPr>
        <p:sp>
          <p:nvSpPr>
            <p:cNvPr id="5" name="Right Triangle 4"/>
            <p:cNvSpPr/>
            <p:nvPr/>
          </p:nvSpPr>
          <p:spPr>
            <a:xfrm>
              <a:off x="4842933" y="2832100"/>
              <a:ext cx="2070100" cy="30861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42933" y="3234267"/>
              <a:ext cx="609600" cy="369332"/>
            </a:xfrm>
            <a:prstGeom prst="rect">
              <a:avLst/>
            </a:prstGeom>
            <a:noFill/>
          </p:spPr>
          <p:txBody>
            <a:bodyPr wrap="square" rtlCol="0">
              <a:spAutoFit/>
            </a:bodyPr>
            <a:lstStyle/>
            <a:p>
              <a:r>
                <a:rPr lang="en-US" dirty="0" smtClean="0"/>
                <a:t>30°</a:t>
              </a:r>
              <a:endParaRPr lang="en-US" dirty="0"/>
            </a:p>
          </p:txBody>
        </p:sp>
        <p:sp>
          <p:nvSpPr>
            <p:cNvPr id="7" name="TextBox 6"/>
            <p:cNvSpPr txBox="1"/>
            <p:nvPr/>
          </p:nvSpPr>
          <p:spPr>
            <a:xfrm>
              <a:off x="6303433" y="5548868"/>
              <a:ext cx="609600" cy="369332"/>
            </a:xfrm>
            <a:prstGeom prst="rect">
              <a:avLst/>
            </a:prstGeom>
            <a:noFill/>
          </p:spPr>
          <p:txBody>
            <a:bodyPr wrap="square" rtlCol="0">
              <a:spAutoFit/>
            </a:bodyPr>
            <a:lstStyle/>
            <a:p>
              <a:r>
                <a:rPr lang="en-US" dirty="0" smtClean="0"/>
                <a:t>60°</a:t>
              </a:r>
              <a:endParaRPr lang="en-US" dirty="0"/>
            </a:p>
          </p:txBody>
        </p:sp>
        <p:sp>
          <p:nvSpPr>
            <p:cNvPr id="8" name="Rectangle 7"/>
            <p:cNvSpPr/>
            <p:nvPr/>
          </p:nvSpPr>
          <p:spPr>
            <a:xfrm>
              <a:off x="4842933" y="5459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TextBox 8"/>
          <p:cNvSpPr txBox="1"/>
          <p:nvPr/>
        </p:nvSpPr>
        <p:spPr>
          <a:xfrm>
            <a:off x="1755623" y="3972931"/>
            <a:ext cx="2269067" cy="369332"/>
          </a:xfrm>
          <a:prstGeom prst="rect">
            <a:avLst/>
          </a:prstGeom>
          <a:noFill/>
        </p:spPr>
        <p:txBody>
          <a:bodyPr wrap="square" rtlCol="0">
            <a:spAutoFit/>
          </a:bodyPr>
          <a:lstStyle/>
          <a:p>
            <a:r>
              <a:rPr lang="en-US" dirty="0" smtClean="0"/>
              <a:t>longer leg</a:t>
            </a:r>
            <a:endParaRPr lang="en-US" dirty="0"/>
          </a:p>
        </p:txBody>
      </p:sp>
      <p:sp>
        <p:nvSpPr>
          <p:cNvPr id="10" name="TextBox 9"/>
          <p:cNvSpPr txBox="1"/>
          <p:nvPr/>
        </p:nvSpPr>
        <p:spPr>
          <a:xfrm>
            <a:off x="3701747" y="5930900"/>
            <a:ext cx="2269067" cy="369332"/>
          </a:xfrm>
          <a:prstGeom prst="rect">
            <a:avLst/>
          </a:prstGeom>
          <a:noFill/>
        </p:spPr>
        <p:txBody>
          <a:bodyPr wrap="square" rtlCol="0">
            <a:spAutoFit/>
          </a:bodyPr>
          <a:lstStyle/>
          <a:p>
            <a:r>
              <a:rPr lang="en-US" dirty="0" smtClean="0"/>
              <a:t>short leg</a:t>
            </a:r>
            <a:endParaRPr lang="en-US" dirty="0"/>
          </a:p>
        </p:txBody>
      </p:sp>
      <p:sp>
        <p:nvSpPr>
          <p:cNvPr id="11" name="Action Button: Home 10">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4" name="Action Button: Back or Previous 13">
            <a:hlinkClick r:id="rId3"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r>
              <a:rPr lang="en-US" dirty="0" smtClean="0"/>
              <a:t>In a 30˚-60˚-90˚ triangle, the </a:t>
            </a:r>
            <a:r>
              <a:rPr lang="en-US" b="1" dirty="0" smtClean="0"/>
              <a:t>longer leg </a:t>
            </a:r>
            <a:r>
              <a:rPr lang="en-US" dirty="0" smtClean="0"/>
              <a:t>is </a:t>
            </a:r>
            <a:r>
              <a:rPr lang="en-US" dirty="0" smtClean="0">
                <a:solidFill>
                  <a:srgbClr val="FF8A26"/>
                </a:solidFill>
              </a:rPr>
              <a:t>_______ </a:t>
            </a:r>
            <a:r>
              <a:rPr lang="en-US" dirty="0" smtClean="0"/>
              <a:t>times as long as the </a:t>
            </a:r>
            <a:r>
              <a:rPr lang="en-US" b="1" dirty="0" smtClean="0"/>
              <a:t>shorter leg</a:t>
            </a:r>
            <a:r>
              <a:rPr lang="en-US" dirty="0" smtClean="0"/>
              <a:t>. </a:t>
            </a:r>
          </a:p>
          <a:p>
            <a:endParaRPr lang="en-US" dirty="0" smtClean="0"/>
          </a:p>
          <a:p>
            <a:r>
              <a:rPr lang="en-US" dirty="0" smtClean="0"/>
              <a:t>Select the answer below that correctly </a:t>
            </a:r>
          </a:p>
          <a:p>
            <a:pPr>
              <a:buNone/>
            </a:pPr>
            <a:r>
              <a:rPr lang="en-US" dirty="0" smtClean="0"/>
              <a:t>	represents the rule as an equation:</a:t>
            </a:r>
          </a:p>
          <a:p>
            <a:pPr>
              <a:buNone/>
            </a:pPr>
            <a:r>
              <a:rPr lang="en-US" dirty="0" smtClean="0"/>
              <a:t>	</a:t>
            </a:r>
          </a:p>
          <a:p>
            <a:endParaRPr lang="en-US" dirty="0" smtClean="0"/>
          </a:p>
          <a:p>
            <a:pPr>
              <a:buNone/>
            </a:pPr>
            <a:r>
              <a:rPr lang="en-US" dirty="0" smtClean="0"/>
              <a:t>	</a:t>
            </a:r>
          </a:p>
          <a:p>
            <a:pPr>
              <a:buNone/>
            </a:pPr>
            <a:endParaRPr lang="en-US" dirty="0" smtClean="0"/>
          </a:p>
        </p:txBody>
      </p:sp>
      <p:grpSp>
        <p:nvGrpSpPr>
          <p:cNvPr id="4" name="Group 3"/>
          <p:cNvGrpSpPr/>
          <p:nvPr/>
        </p:nvGrpSpPr>
        <p:grpSpPr>
          <a:xfrm>
            <a:off x="6424990" y="2079651"/>
            <a:ext cx="2070100" cy="3086100"/>
            <a:chOff x="4842933" y="2832100"/>
            <a:chExt cx="2070100" cy="3086100"/>
          </a:xfrm>
        </p:grpSpPr>
        <p:sp>
          <p:nvSpPr>
            <p:cNvPr id="5" name="Right Triangle 4"/>
            <p:cNvSpPr/>
            <p:nvPr/>
          </p:nvSpPr>
          <p:spPr>
            <a:xfrm>
              <a:off x="4842933" y="2832100"/>
              <a:ext cx="2070100" cy="30861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4842933" y="3234267"/>
              <a:ext cx="609600" cy="369332"/>
            </a:xfrm>
            <a:prstGeom prst="rect">
              <a:avLst/>
            </a:prstGeom>
            <a:noFill/>
          </p:spPr>
          <p:txBody>
            <a:bodyPr wrap="square" rtlCol="0">
              <a:spAutoFit/>
            </a:bodyPr>
            <a:lstStyle/>
            <a:p>
              <a:r>
                <a:rPr lang="en-US" dirty="0" smtClean="0"/>
                <a:t>30°</a:t>
              </a:r>
              <a:endParaRPr lang="en-US" dirty="0"/>
            </a:p>
          </p:txBody>
        </p:sp>
        <p:sp>
          <p:nvSpPr>
            <p:cNvPr id="7" name="TextBox 6"/>
            <p:cNvSpPr txBox="1"/>
            <p:nvPr/>
          </p:nvSpPr>
          <p:spPr>
            <a:xfrm>
              <a:off x="6303433" y="5548868"/>
              <a:ext cx="609600" cy="369332"/>
            </a:xfrm>
            <a:prstGeom prst="rect">
              <a:avLst/>
            </a:prstGeom>
            <a:noFill/>
          </p:spPr>
          <p:txBody>
            <a:bodyPr wrap="square" rtlCol="0">
              <a:spAutoFit/>
            </a:bodyPr>
            <a:lstStyle/>
            <a:p>
              <a:r>
                <a:rPr lang="en-US" dirty="0" smtClean="0"/>
                <a:t>60°</a:t>
              </a:r>
              <a:endParaRPr lang="en-US" dirty="0"/>
            </a:p>
          </p:txBody>
        </p:sp>
        <p:sp>
          <p:nvSpPr>
            <p:cNvPr id="8" name="Rectangle 7"/>
            <p:cNvSpPr/>
            <p:nvPr/>
          </p:nvSpPr>
          <p:spPr>
            <a:xfrm>
              <a:off x="4842933" y="5459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 name="TextBox 8"/>
          <p:cNvSpPr txBox="1"/>
          <p:nvPr/>
        </p:nvSpPr>
        <p:spPr>
          <a:xfrm>
            <a:off x="5963325" y="3024726"/>
            <a:ext cx="461665" cy="1682260"/>
          </a:xfrm>
          <a:prstGeom prst="rect">
            <a:avLst/>
          </a:prstGeom>
          <a:noFill/>
        </p:spPr>
        <p:txBody>
          <a:bodyPr vert="vert270" wrap="square" rtlCol="0">
            <a:spAutoFit/>
          </a:bodyPr>
          <a:lstStyle/>
          <a:p>
            <a:r>
              <a:rPr lang="en-US" dirty="0" smtClean="0"/>
              <a:t>longer leg</a:t>
            </a:r>
            <a:endParaRPr lang="en-US" dirty="0"/>
          </a:p>
        </p:txBody>
      </p:sp>
      <p:sp>
        <p:nvSpPr>
          <p:cNvPr id="10" name="TextBox 9"/>
          <p:cNvSpPr txBox="1"/>
          <p:nvPr/>
        </p:nvSpPr>
        <p:spPr>
          <a:xfrm>
            <a:off x="6889447" y="5165751"/>
            <a:ext cx="1245810" cy="369332"/>
          </a:xfrm>
          <a:prstGeom prst="rect">
            <a:avLst/>
          </a:prstGeom>
          <a:noFill/>
        </p:spPr>
        <p:txBody>
          <a:bodyPr wrap="square" rtlCol="0">
            <a:spAutoFit/>
          </a:bodyPr>
          <a:lstStyle/>
          <a:p>
            <a:r>
              <a:rPr lang="en-US" dirty="0" smtClean="0"/>
              <a:t>short leg</a:t>
            </a:r>
            <a:endParaRPr lang="en-US" dirty="0"/>
          </a:p>
        </p:txBody>
      </p:sp>
      <p:graphicFrame>
        <p:nvGraphicFramePr>
          <p:cNvPr id="11" name="Object 10"/>
          <p:cNvGraphicFramePr>
            <a:graphicFrameLocks noChangeAspect="1"/>
          </p:cNvGraphicFramePr>
          <p:nvPr/>
        </p:nvGraphicFramePr>
        <p:xfrm>
          <a:off x="1106110" y="1698651"/>
          <a:ext cx="457200" cy="381000"/>
        </p:xfrm>
        <a:graphic>
          <a:graphicData uri="http://schemas.openxmlformats.org/presentationml/2006/ole">
            <p:oleObj spid="_x0000_s78850" name="Equation" r:id="rId3" imgW="228600" imgH="190500" progId="Equation.3">
              <p:embed/>
            </p:oleObj>
          </a:graphicData>
        </a:graphic>
      </p:graphicFrame>
      <p:graphicFrame>
        <p:nvGraphicFramePr>
          <p:cNvPr id="78851" name="Object 3"/>
          <p:cNvGraphicFramePr>
            <a:graphicFrameLocks noChangeAspect="1"/>
          </p:cNvGraphicFramePr>
          <p:nvPr/>
        </p:nvGraphicFramePr>
        <p:xfrm>
          <a:off x="922338" y="3824288"/>
          <a:ext cx="4276725" cy="1616075"/>
        </p:xfrm>
        <a:graphic>
          <a:graphicData uri="http://schemas.openxmlformats.org/presentationml/2006/ole">
            <p:oleObj spid="_x0000_s78851" name="Equation" r:id="rId4" imgW="1879600" imgH="711200" progId="Equation.3">
              <p:embed/>
            </p:oleObj>
          </a:graphicData>
        </a:graphic>
      </p:graphicFrame>
      <p:sp>
        <p:nvSpPr>
          <p:cNvPr id="13" name="Action Button: Home 12">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ction Button: Forward or Next 13">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5" name="Action Button: Back or Previous 14">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Action Button: Forward or Next 15">
            <a:hlinkClick r:id="rId6" action="ppaction://hlinksldjump"/>
          </p:cNvPr>
          <p:cNvSpPr/>
          <p:nvPr/>
        </p:nvSpPr>
        <p:spPr>
          <a:xfrm>
            <a:off x="612140" y="3867150"/>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7" name="Action Button: Forward or Next 16">
            <a:hlinkClick r:id="rId7" action="ppaction://hlinksldjump"/>
          </p:cNvPr>
          <p:cNvSpPr/>
          <p:nvPr/>
        </p:nvSpPr>
        <p:spPr>
          <a:xfrm>
            <a:off x="612140" y="4501246"/>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8" name="Action Button: Forward or Next 17">
            <a:hlinkClick r:id="rId8" action="ppaction://hlinksldjump"/>
          </p:cNvPr>
          <p:cNvSpPr/>
          <p:nvPr/>
        </p:nvSpPr>
        <p:spPr>
          <a:xfrm>
            <a:off x="612140" y="5059045"/>
            <a:ext cx="309880" cy="41148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612139" y="6348460"/>
            <a:ext cx="8237071" cy="369332"/>
          </a:xfrm>
          <a:prstGeom prst="rect">
            <a:avLst/>
          </a:prstGeom>
        </p:spPr>
        <p:txBody>
          <a:bodyPr wrap="square">
            <a:spAutoFit/>
          </a:bodyPr>
          <a:lstStyle/>
          <a:p>
            <a:r>
              <a:rPr lang="en-US" dirty="0" smtClean="0">
                <a:solidFill>
                  <a:schemeClr val="accent1"/>
                </a:solidFill>
              </a:rPr>
              <a:t>Hint:  Try plugging in the values from your table to test each option!</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200329"/>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Do you see “root 2” in your table?  Make sure you are looking at your table for 30-60-90 triangles, NOT 45-45-90! </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Return 18">
            <a:hlinkClick r:id="" action="ppaction://hlinkshowjump?jump=lastslideviewed" highlightClick="1"/>
          </p:cNvPr>
          <p:cNvSpPr/>
          <p:nvPr/>
        </p:nvSpPr>
        <p:spPr>
          <a:xfrm>
            <a:off x="2127968" y="5682508"/>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343792" y="4482179"/>
            <a:ext cx="5684475" cy="1200329"/>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solidFill>
                  <a:srgbClr val="FF8A26"/>
                </a:solidFill>
                <a:latin typeface="Century Schoolbook (Body)"/>
                <a:cs typeface="Century Schoolbook (Body)"/>
              </a:rPr>
              <a:t>Hint: Are you looking at your values for the short leg and longer leg only?  We already looked at values involving the hypotenuse. </a:t>
            </a:r>
          </a:p>
          <a:p>
            <a:endParaRPr lang="en-US" dirty="0"/>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Return 18">
            <a:hlinkClick r:id="" action="ppaction://hlinkshowjump?jump=lastslideviewed" highlightClick="1"/>
          </p:cNvPr>
          <p:cNvSpPr/>
          <p:nvPr/>
        </p:nvSpPr>
        <p:spPr>
          <a:xfrm>
            <a:off x="2127968" y="5682508"/>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Way to go!  Great job!  Keep it up!</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p:txBody>
      </p:sp>
      <p:sp>
        <p:nvSpPr>
          <p:cNvPr id="5" name="TextBox 4"/>
          <p:cNvSpPr txBox="1"/>
          <p:nvPr/>
        </p:nvSpPr>
        <p:spPr>
          <a:xfrm>
            <a:off x="-1" y="0"/>
            <a:ext cx="5805715"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Picture Placeholder 5"/>
          <p:cNvSpPr>
            <a:spLocks noGrp="1"/>
          </p:cNvSpPr>
          <p:nvPr>
            <p:ph type="pic" idx="1"/>
          </p:nvPr>
        </p:nvSpPr>
        <p:spPr/>
      </p:sp>
      <p:grpSp>
        <p:nvGrpSpPr>
          <p:cNvPr id="2" name="Group 15"/>
          <p:cNvGrpSpPr/>
          <p:nvPr/>
        </p:nvGrpSpPr>
        <p:grpSpPr>
          <a:xfrm>
            <a:off x="1524000" y="573533"/>
            <a:ext cx="3987800" cy="3848100"/>
            <a:chOff x="1524000" y="2197100"/>
            <a:chExt cx="3987800" cy="3848100"/>
          </a:xfrm>
        </p:grpSpPr>
        <p:sp>
          <p:nvSpPr>
            <p:cNvPr id="9" name="TextBox 8"/>
            <p:cNvSpPr txBox="1"/>
            <p:nvPr/>
          </p:nvSpPr>
          <p:spPr>
            <a:xfrm>
              <a:off x="3048000" y="2670770"/>
              <a:ext cx="2070100" cy="923330"/>
            </a:xfrm>
            <a:prstGeom prst="rect">
              <a:avLst/>
            </a:prstGeom>
            <a:noFill/>
          </p:spPr>
          <p:txBody>
            <a:bodyPr wrap="square" rtlCol="0">
              <a:spAutoFit/>
            </a:bodyPr>
            <a:lstStyle/>
            <a:p>
              <a:pPr algn="ctr"/>
              <a:r>
                <a:rPr lang="en-US" dirty="0" smtClean="0"/>
                <a:t>I’m right… and so are YOU!!  Good job!</a:t>
              </a:r>
              <a:endParaRPr lang="en-US" dirty="0"/>
            </a:p>
          </p:txBody>
        </p:sp>
        <p:sp>
          <p:nvSpPr>
            <p:cNvPr id="11" name="Right Triangle 10"/>
            <p:cNvSpPr/>
            <p:nvPr/>
          </p:nvSpPr>
          <p:spPr>
            <a:xfrm>
              <a:off x="1524000" y="2844800"/>
              <a:ext cx="2730500" cy="32004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Callout 11"/>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524000" y="5586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90" name="Arc 2"/>
            <p:cNvSpPr>
              <a:spLocks/>
            </p:cNvSpPr>
            <p:nvPr/>
          </p:nvSpPr>
          <p:spPr bwMode="auto">
            <a:xfrm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 name="Oval 14"/>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Action Button: Home 15">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Return 18">
            <a:hlinkClick r:id="" action="ppaction://hlinkshowjump?jump=lastslideviewed" highlightClick="1"/>
          </p:cNvPr>
          <p:cNvSpPr/>
          <p:nvPr/>
        </p:nvSpPr>
        <p:spPr>
          <a:xfrm>
            <a:off x="465062" y="5220843"/>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Home 19">
            <a:hlinkClick r:id="rId3" action="ppaction://hlinksldjump" highlightClick="1"/>
          </p:cNvPr>
          <p:cNvSpPr/>
          <p:nvPr/>
        </p:nvSpPr>
        <p:spPr>
          <a:xfrm>
            <a:off x="4254500" y="5220843"/>
            <a:ext cx="920750" cy="100838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1752600" y="4686301"/>
            <a:ext cx="2298700" cy="1477328"/>
          </a:xfrm>
          <a:prstGeom prst="rect">
            <a:avLst/>
          </a:prstGeom>
          <a:noFill/>
        </p:spPr>
        <p:txBody>
          <a:bodyPr wrap="square" rtlCol="0">
            <a:spAutoFit/>
          </a:bodyPr>
          <a:lstStyle/>
          <a:p>
            <a:r>
              <a:rPr lang="en-US" dirty="0" smtClean="0"/>
              <a:t>Go back to look at this problem again or go to the home menu to check out example problems.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Yeehaw"/>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41811" y="252004"/>
            <a:ext cx="8407400" cy="582386"/>
          </a:xfrm>
        </p:spPr>
        <p:txBody>
          <a:bodyPr>
            <a:noAutofit/>
          </a:bodyPr>
          <a:lstStyle/>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Example 1</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endParaRPr>
          </a:p>
        </p:txBody>
      </p:sp>
      <p:sp>
        <p:nvSpPr>
          <p:cNvPr id="3" name="Content Placeholder 2"/>
          <p:cNvSpPr>
            <a:spLocks noGrp="1"/>
          </p:cNvSpPr>
          <p:nvPr>
            <p:ph sz="quarter" idx="1"/>
          </p:nvPr>
        </p:nvSpPr>
        <p:spPr>
          <a:xfrm>
            <a:off x="457200" y="1179286"/>
            <a:ext cx="7467600" cy="5294666"/>
          </a:xfrm>
        </p:spPr>
        <p:txBody>
          <a:bodyPr/>
          <a:lstStyle/>
          <a:p>
            <a:r>
              <a:rPr lang="en-US" dirty="0" smtClean="0"/>
              <a:t>Find the hypotenuse length in a 45˚-45˚-90˚ triangle.</a:t>
            </a:r>
          </a:p>
          <a:p>
            <a:endParaRPr lang="en-US" dirty="0" smtClean="0"/>
          </a:p>
          <a:p>
            <a:pPr>
              <a:buNone/>
            </a:pPr>
            <a:endParaRPr lang="en-US" dirty="0" smtClean="0"/>
          </a:p>
          <a:p>
            <a:endParaRPr lang="en-US" dirty="0" smtClean="0"/>
          </a:p>
          <a:p>
            <a:pPr>
              <a:buNone/>
            </a:pPr>
            <a:endParaRPr lang="en-US" dirty="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8" name="TextBox 7"/>
          <p:cNvSpPr txBox="1"/>
          <p:nvPr/>
        </p:nvSpPr>
        <p:spPr>
          <a:xfrm>
            <a:off x="457200" y="4207848"/>
            <a:ext cx="3619500" cy="1908215"/>
          </a:xfrm>
          <a:prstGeom prst="rect">
            <a:avLst/>
          </a:prstGeom>
          <a:noFill/>
        </p:spPr>
        <p:txBody>
          <a:bodyPr wrap="square" rtlCol="0">
            <a:spAutoFit/>
          </a:bodyPr>
          <a:lstStyle/>
          <a:p>
            <a:r>
              <a:rPr lang="en-US" sz="2000" dirty="0" smtClean="0"/>
              <a:t>Using our rule:</a:t>
            </a:r>
          </a:p>
          <a:p>
            <a:r>
              <a:rPr lang="en-US" sz="2000" dirty="0" smtClean="0"/>
              <a:t>Plug in the leg length.</a:t>
            </a:r>
          </a:p>
          <a:p>
            <a:r>
              <a:rPr lang="en-US" sz="2000" dirty="0" smtClean="0"/>
              <a:t>Multiply root 2 times root 2.</a:t>
            </a:r>
          </a:p>
          <a:p>
            <a:endParaRPr lang="en-US" sz="2000" dirty="0" smtClean="0"/>
          </a:p>
          <a:p>
            <a:r>
              <a:rPr lang="en-US" sz="2000" dirty="0" smtClean="0"/>
              <a:t>Simplify.  </a:t>
            </a:r>
          </a:p>
          <a:p>
            <a:endParaRPr lang="en-US" dirty="0" smtClean="0"/>
          </a:p>
        </p:txBody>
      </p:sp>
      <p:graphicFrame>
        <p:nvGraphicFramePr>
          <p:cNvPr id="82947" name="Object 3"/>
          <p:cNvGraphicFramePr>
            <a:graphicFrameLocks noChangeAspect="1"/>
          </p:cNvGraphicFramePr>
          <p:nvPr/>
        </p:nvGraphicFramePr>
        <p:xfrm>
          <a:off x="4522788" y="4182448"/>
          <a:ext cx="2471060" cy="2078652"/>
        </p:xfrm>
        <a:graphic>
          <a:graphicData uri="http://schemas.openxmlformats.org/presentationml/2006/ole">
            <p:oleObj spid="_x0000_s82947" name="Equation" r:id="rId4" imgW="1422400" imgH="1193800" progId="Equation.3">
              <p:embed/>
            </p:oleObj>
          </a:graphicData>
        </a:graphic>
      </p:graphicFrame>
      <p:pic>
        <p:nvPicPr>
          <p:cNvPr id="82948" name="Picture 3" descr="7"/>
          <p:cNvPicPr>
            <a:picLocks noChangeAspect="1" noChangeArrowheads="1"/>
          </p:cNvPicPr>
          <p:nvPr/>
        </p:nvPicPr>
        <p:blipFill>
          <a:blip r:embed="rId5"/>
          <a:srcRect/>
          <a:stretch>
            <a:fillRect/>
          </a:stretch>
        </p:blipFill>
        <p:spPr bwMode="auto">
          <a:xfrm>
            <a:off x="2984500" y="1811338"/>
            <a:ext cx="3015561" cy="1846262"/>
          </a:xfrm>
          <a:prstGeom prst="rect">
            <a:avLst/>
          </a:prstGeom>
          <a:noFill/>
          <a:ln w="9525">
            <a:noFill/>
            <a:miter lim="800000"/>
            <a:headEnd/>
            <a:tailEnd/>
          </a:ln>
        </p:spPr>
      </p:pic>
      <p:sp>
        <p:nvSpPr>
          <p:cNvPr id="11" name="TextBox 10"/>
          <p:cNvSpPr txBox="1"/>
          <p:nvPr/>
        </p:nvSpPr>
        <p:spPr>
          <a:xfrm>
            <a:off x="4522788" y="5852085"/>
            <a:ext cx="1751012" cy="527955"/>
          </a:xfrm>
          <a:prstGeom prst="rect">
            <a:avLst/>
          </a:prstGeom>
          <a:noFill/>
          <a:ln w="15875">
            <a:solidFill>
              <a:schemeClr val="accent3"/>
            </a:solidFill>
          </a:ln>
        </p:spPr>
        <p:txBody>
          <a:bodyPr wrap="square" rtlCol="0">
            <a:spAutoFit/>
          </a:bodyPr>
          <a:lstStyle/>
          <a:p>
            <a:endParaRPr lang="en-US" dirty="0"/>
          </a:p>
        </p:txBody>
      </p:sp>
      <p:sp>
        <p:nvSpPr>
          <p:cNvPr id="12" name="TextBox 11"/>
          <p:cNvSpPr txBox="1"/>
          <p:nvPr/>
        </p:nvSpPr>
        <p:spPr>
          <a:xfrm>
            <a:off x="4755461" y="6380040"/>
            <a:ext cx="1244600" cy="276999"/>
          </a:xfrm>
          <a:prstGeom prst="rect">
            <a:avLst/>
          </a:prstGeom>
          <a:noFill/>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sp>
        <p:nvSpPr>
          <p:cNvPr id="13" name="Action Button: Back or Previous 12">
            <a:hlinkClick r:id="rId3"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 name="Picture 8"/>
          <p:cNvPicPr/>
          <p:nvPr/>
        </p:nvPicPr>
        <p:blipFill>
          <a:blip r:embed="rId3" cstate="print"/>
          <a:srcRect/>
          <a:stretch>
            <a:fillRect/>
          </a:stretch>
        </p:blipFill>
        <p:spPr bwMode="auto">
          <a:xfrm>
            <a:off x="4928234" y="444500"/>
            <a:ext cx="2374265" cy="2216488"/>
          </a:xfrm>
          <a:prstGeom prst="rect">
            <a:avLst/>
          </a:prstGeom>
          <a:noFill/>
          <a:ln w="9525">
            <a:noFill/>
            <a:miter lim="800000"/>
            <a:headEnd/>
            <a:tailEnd/>
          </a:ln>
        </p:spPr>
      </p:pic>
      <p:sp>
        <p:nvSpPr>
          <p:cNvPr id="2" name="Title 1"/>
          <p:cNvSpPr>
            <a:spLocks noGrp="1"/>
          </p:cNvSpPr>
          <p:nvPr>
            <p:ph type="title"/>
          </p:nvPr>
        </p:nvSpPr>
        <p:spPr>
          <a:xfrm>
            <a:off x="457200" y="274638"/>
            <a:ext cx="8407400" cy="559752"/>
          </a:xfrm>
        </p:spPr>
        <p:txBody>
          <a:bodyPr>
            <a:no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Example 2</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endParaRPr>
          </a:p>
        </p:txBody>
      </p:sp>
      <p:sp>
        <p:nvSpPr>
          <p:cNvPr id="3" name="Content Placeholder 2"/>
          <p:cNvSpPr>
            <a:spLocks noGrp="1"/>
          </p:cNvSpPr>
          <p:nvPr>
            <p:ph sz="quarter" idx="1"/>
          </p:nvPr>
        </p:nvSpPr>
        <p:spPr>
          <a:xfrm>
            <a:off x="457200" y="1179286"/>
            <a:ext cx="7467600" cy="5294666"/>
          </a:xfrm>
        </p:spPr>
        <p:txBody>
          <a:bodyPr/>
          <a:lstStyle/>
          <a:p>
            <a:r>
              <a:rPr lang="en-US" dirty="0" smtClean="0"/>
              <a:t>Find the leg length, </a:t>
            </a:r>
            <a:r>
              <a:rPr lang="en-US" dirty="0" err="1" smtClean="0"/>
              <a:t>x</a:t>
            </a:r>
            <a:r>
              <a:rPr lang="en-US" dirty="0" smtClean="0"/>
              <a:t>,  in a </a:t>
            </a:r>
          </a:p>
          <a:p>
            <a:pPr>
              <a:buNone/>
            </a:pPr>
            <a:r>
              <a:rPr lang="en-US" dirty="0" smtClean="0"/>
              <a:t>	45˚-45˚-90˚ triangle.</a:t>
            </a:r>
          </a:p>
          <a:p>
            <a:endParaRPr lang="en-US" dirty="0" smtClean="0"/>
          </a:p>
          <a:p>
            <a:pPr>
              <a:buNone/>
            </a:pPr>
            <a:endParaRPr lang="en-US" dirty="0" smtClean="0"/>
          </a:p>
          <a:p>
            <a:endParaRPr lang="en-US" dirty="0" smtClean="0"/>
          </a:p>
          <a:p>
            <a:pPr>
              <a:buNone/>
            </a:pPr>
            <a:endParaRPr lang="en-US" dirty="0"/>
          </a:p>
        </p:txBody>
      </p:sp>
      <p:sp>
        <p:nvSpPr>
          <p:cNvPr id="4" name="Action Button: Home 3">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8" name="TextBox 7"/>
          <p:cNvSpPr txBox="1"/>
          <p:nvPr/>
        </p:nvSpPr>
        <p:spPr>
          <a:xfrm>
            <a:off x="457200" y="2870327"/>
            <a:ext cx="4154488" cy="2831544"/>
          </a:xfrm>
          <a:prstGeom prst="rect">
            <a:avLst/>
          </a:prstGeom>
          <a:noFill/>
        </p:spPr>
        <p:txBody>
          <a:bodyPr wrap="square" rtlCol="0">
            <a:spAutoFit/>
          </a:bodyPr>
          <a:lstStyle/>
          <a:p>
            <a:r>
              <a:rPr lang="en-US" sz="2000" dirty="0" smtClean="0"/>
              <a:t>Using our rule:</a:t>
            </a:r>
          </a:p>
          <a:p>
            <a:r>
              <a:rPr lang="en-US" sz="2000" dirty="0" smtClean="0"/>
              <a:t>Plug in the hypotenuse length and </a:t>
            </a:r>
            <a:r>
              <a:rPr lang="en-US" sz="2000" dirty="0" err="1" smtClean="0"/>
              <a:t>x</a:t>
            </a:r>
            <a:r>
              <a:rPr lang="en-US" sz="2000" dirty="0" smtClean="0"/>
              <a:t> for the leg length.</a:t>
            </a:r>
          </a:p>
          <a:p>
            <a:endParaRPr lang="en-US" sz="2000" dirty="0" smtClean="0"/>
          </a:p>
          <a:p>
            <a:r>
              <a:rPr lang="en-US" sz="2000" dirty="0" smtClean="0"/>
              <a:t>Solve for </a:t>
            </a:r>
            <a:r>
              <a:rPr lang="en-US" sz="2000" dirty="0" err="1" smtClean="0"/>
              <a:t>x</a:t>
            </a:r>
            <a:r>
              <a:rPr lang="en-US" sz="2000" dirty="0" smtClean="0"/>
              <a:t> by dividing both sides by root 2.</a:t>
            </a:r>
          </a:p>
          <a:p>
            <a:endParaRPr lang="en-US" sz="2000" dirty="0" smtClean="0"/>
          </a:p>
          <a:p>
            <a:r>
              <a:rPr lang="en-US" sz="2000" dirty="0" smtClean="0"/>
              <a:t>Simplify.  </a:t>
            </a:r>
          </a:p>
          <a:p>
            <a:endParaRPr lang="en-US" dirty="0" smtClean="0"/>
          </a:p>
        </p:txBody>
      </p:sp>
      <p:graphicFrame>
        <p:nvGraphicFramePr>
          <p:cNvPr id="82947" name="Object 3"/>
          <p:cNvGraphicFramePr>
            <a:graphicFrameLocks noChangeAspect="1"/>
          </p:cNvGraphicFramePr>
          <p:nvPr/>
        </p:nvGraphicFramePr>
        <p:xfrm>
          <a:off x="5246688" y="2870327"/>
          <a:ext cx="2293937" cy="2762250"/>
        </p:xfrm>
        <a:graphic>
          <a:graphicData uri="http://schemas.openxmlformats.org/presentationml/2006/ole">
            <p:oleObj spid="_x0000_s99330" name="Equation" r:id="rId5" imgW="1320800" imgH="1587500" progId="Equation.3">
              <p:embed/>
            </p:oleObj>
          </a:graphicData>
        </a:graphic>
      </p:graphicFrame>
      <p:sp>
        <p:nvSpPr>
          <p:cNvPr id="10" name="TextBox 9"/>
          <p:cNvSpPr txBox="1"/>
          <p:nvPr/>
        </p:nvSpPr>
        <p:spPr>
          <a:xfrm>
            <a:off x="1587500" y="5244152"/>
            <a:ext cx="3987800" cy="1477328"/>
          </a:xfrm>
          <a:prstGeom prst="rect">
            <a:avLst/>
          </a:prstGeom>
          <a:noFill/>
          <a:ln>
            <a:noFill/>
          </a:ln>
        </p:spPr>
        <p:txBody>
          <a:bodyPr wrap="square" rtlCol="0">
            <a:spAutoFit/>
          </a:bodyPr>
          <a:lstStyle/>
          <a:p>
            <a:r>
              <a:rPr lang="en-US" dirty="0" smtClean="0">
                <a:solidFill>
                  <a:schemeClr val="accent1"/>
                </a:solidFill>
              </a:rPr>
              <a:t>An answer is NOT in simplified form if there is a radical in the denominator.  Visit the </a:t>
            </a:r>
          </a:p>
          <a:p>
            <a:r>
              <a:rPr lang="en-US" dirty="0" smtClean="0">
                <a:solidFill>
                  <a:schemeClr val="accent1"/>
                </a:solidFill>
              </a:rPr>
              <a:t>Simplifying Radicals  review</a:t>
            </a:r>
          </a:p>
          <a:p>
            <a:r>
              <a:rPr lang="en-US" dirty="0" smtClean="0">
                <a:solidFill>
                  <a:schemeClr val="accent1"/>
                </a:solidFill>
              </a:rPr>
              <a:t>for more help on this.   </a:t>
            </a:r>
            <a:endParaRPr lang="en-US" dirty="0">
              <a:solidFill>
                <a:schemeClr val="accent1"/>
              </a:solidFill>
            </a:endParaRPr>
          </a:p>
        </p:txBody>
      </p:sp>
      <p:sp>
        <p:nvSpPr>
          <p:cNvPr id="12" name="Action Button: Custom 11">
            <a:hlinkClick r:id="rId6" action="ppaction://hlinksldjump" highlightClick="1"/>
          </p:cNvPr>
          <p:cNvSpPr/>
          <p:nvPr/>
        </p:nvSpPr>
        <p:spPr>
          <a:xfrm>
            <a:off x="4611688" y="6390368"/>
            <a:ext cx="3263900" cy="327424"/>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hlinkClick r:id="rId7" action="ppaction://hlinksldjump"/>
          </p:cNvPr>
          <p:cNvSpPr txBox="1"/>
          <p:nvPr/>
        </p:nvSpPr>
        <p:spPr>
          <a:xfrm>
            <a:off x="4611688" y="6352148"/>
            <a:ext cx="3648075" cy="369332"/>
          </a:xfrm>
          <a:prstGeom prst="rect">
            <a:avLst/>
          </a:prstGeom>
          <a:noFill/>
        </p:spPr>
        <p:txBody>
          <a:bodyPr wrap="square" rtlCol="0">
            <a:spAutoFit/>
          </a:bodyPr>
          <a:lstStyle/>
          <a:p>
            <a:r>
              <a:rPr lang="en-US" dirty="0" smtClean="0"/>
              <a:t>Simplifying Radicals Review</a:t>
            </a:r>
            <a:endParaRPr lang="en-US" dirty="0"/>
          </a:p>
        </p:txBody>
      </p:sp>
      <p:grpSp>
        <p:nvGrpSpPr>
          <p:cNvPr id="16" name="Group 15"/>
          <p:cNvGrpSpPr/>
          <p:nvPr/>
        </p:nvGrpSpPr>
        <p:grpSpPr>
          <a:xfrm>
            <a:off x="5575300" y="5263244"/>
            <a:ext cx="1244600" cy="804954"/>
            <a:chOff x="5575300" y="5263244"/>
            <a:chExt cx="1244600" cy="804954"/>
          </a:xfrm>
        </p:grpSpPr>
        <p:sp>
          <p:nvSpPr>
            <p:cNvPr id="14" name="TextBox 13"/>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5" name="TextBox 14"/>
            <p:cNvSpPr txBox="1"/>
            <p:nvPr/>
          </p:nvSpPr>
          <p:spPr>
            <a:xfrm>
              <a:off x="5575300" y="5791199"/>
              <a:ext cx="1244600" cy="276999"/>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
        <p:nvSpPr>
          <p:cNvPr id="17" name="Action Button: Back or Previous 16">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0355" name="Picture 7" descr="7"/>
          <p:cNvPicPr>
            <a:picLocks noChangeAspect="1" noChangeArrowheads="1"/>
          </p:cNvPicPr>
          <p:nvPr/>
        </p:nvPicPr>
        <p:blipFill>
          <a:blip r:embed="rId3"/>
          <a:srcRect/>
          <a:stretch>
            <a:fillRect/>
          </a:stretch>
        </p:blipFill>
        <p:spPr bwMode="auto">
          <a:xfrm>
            <a:off x="6235700" y="1637705"/>
            <a:ext cx="2222500" cy="1444625"/>
          </a:xfrm>
          <a:prstGeom prst="rect">
            <a:avLst/>
          </a:prstGeom>
          <a:noFill/>
          <a:ln w="9525">
            <a:noFill/>
            <a:miter lim="800000"/>
            <a:headEnd/>
            <a:tailEnd/>
          </a:ln>
        </p:spPr>
      </p:pic>
      <p:sp>
        <p:nvSpPr>
          <p:cNvPr id="2" name="Title 1"/>
          <p:cNvSpPr>
            <a:spLocks noGrp="1"/>
          </p:cNvSpPr>
          <p:nvPr>
            <p:ph type="title"/>
          </p:nvPr>
        </p:nvSpPr>
        <p:spPr>
          <a:xfrm>
            <a:off x="441811" y="252004"/>
            <a:ext cx="8407400" cy="582386"/>
          </a:xfrm>
        </p:spPr>
        <p:txBody>
          <a:bodyPr>
            <a:noAutofit/>
          </a:bodyPr>
          <a:lstStyle/>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Example 3</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endParaRPr>
          </a:p>
        </p:txBody>
      </p:sp>
      <p:sp>
        <p:nvSpPr>
          <p:cNvPr id="3" name="Content Placeholder 2"/>
          <p:cNvSpPr>
            <a:spLocks noGrp="1"/>
          </p:cNvSpPr>
          <p:nvPr>
            <p:ph sz="quarter" idx="1"/>
          </p:nvPr>
        </p:nvSpPr>
        <p:spPr>
          <a:xfrm>
            <a:off x="457200" y="1179286"/>
            <a:ext cx="7467600" cy="5294666"/>
          </a:xfrm>
        </p:spPr>
        <p:txBody>
          <a:bodyPr/>
          <a:lstStyle/>
          <a:p>
            <a:r>
              <a:rPr lang="en-US" dirty="0" smtClean="0"/>
              <a:t>Find the length of the hypotenuse, </a:t>
            </a:r>
            <a:r>
              <a:rPr lang="en-US" dirty="0" err="1" smtClean="0"/>
              <a:t>y</a:t>
            </a:r>
            <a:r>
              <a:rPr lang="en-US" dirty="0" smtClean="0"/>
              <a:t>, and the short leg, </a:t>
            </a:r>
            <a:r>
              <a:rPr lang="en-US" dirty="0" err="1" smtClean="0"/>
              <a:t>x</a:t>
            </a:r>
            <a:r>
              <a:rPr lang="en-US" dirty="0" smtClean="0"/>
              <a:t>, in the 30-60-90 triangle shown.  </a:t>
            </a:r>
          </a:p>
          <a:p>
            <a:endParaRPr lang="en-US" dirty="0" smtClean="0"/>
          </a:p>
          <a:p>
            <a:pPr>
              <a:buNone/>
            </a:pPr>
            <a:endParaRPr lang="en-US" dirty="0" smtClean="0"/>
          </a:p>
          <a:p>
            <a:endParaRPr lang="en-US" dirty="0" smtClean="0"/>
          </a:p>
          <a:p>
            <a:pPr>
              <a:buNone/>
            </a:pPr>
            <a:endParaRPr lang="en-US" dirty="0"/>
          </a:p>
        </p:txBody>
      </p:sp>
      <p:sp>
        <p:nvSpPr>
          <p:cNvPr id="4" name="Action Button: Home 3">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8" name="TextBox 7"/>
          <p:cNvSpPr txBox="1"/>
          <p:nvPr/>
        </p:nvSpPr>
        <p:spPr>
          <a:xfrm>
            <a:off x="457199" y="3451662"/>
            <a:ext cx="4298261" cy="2523768"/>
          </a:xfrm>
          <a:prstGeom prst="rect">
            <a:avLst/>
          </a:prstGeom>
          <a:noFill/>
        </p:spPr>
        <p:txBody>
          <a:bodyPr wrap="square" rtlCol="0">
            <a:spAutoFit/>
          </a:bodyPr>
          <a:lstStyle/>
          <a:p>
            <a:r>
              <a:rPr lang="en-US" sz="2000" dirty="0" smtClean="0"/>
              <a:t>Using our rule:</a:t>
            </a:r>
          </a:p>
          <a:p>
            <a:r>
              <a:rPr lang="en-US" sz="2000" dirty="0" smtClean="0"/>
              <a:t>Plug in the longer leg length, 8 and </a:t>
            </a:r>
            <a:r>
              <a:rPr lang="en-US" sz="2000" dirty="0" err="1" smtClean="0"/>
              <a:t>x</a:t>
            </a:r>
            <a:r>
              <a:rPr lang="en-US" sz="2000" dirty="0" smtClean="0"/>
              <a:t> for the short leg.</a:t>
            </a:r>
          </a:p>
          <a:p>
            <a:r>
              <a:rPr lang="en-US" sz="2000" dirty="0" smtClean="0"/>
              <a:t>Solve for </a:t>
            </a:r>
            <a:r>
              <a:rPr lang="en-US" sz="2000" dirty="0" err="1" smtClean="0"/>
              <a:t>x</a:t>
            </a:r>
            <a:r>
              <a:rPr lang="en-US" sz="2000" dirty="0" smtClean="0"/>
              <a:t> by dividing both sides by root 3.</a:t>
            </a:r>
          </a:p>
          <a:p>
            <a:endParaRPr lang="en-US" sz="2000" dirty="0" smtClean="0"/>
          </a:p>
          <a:p>
            <a:r>
              <a:rPr lang="en-US" sz="2000" dirty="0" smtClean="0"/>
              <a:t>Simplify.  </a:t>
            </a:r>
          </a:p>
          <a:p>
            <a:endParaRPr lang="en-US" dirty="0" smtClean="0"/>
          </a:p>
        </p:txBody>
      </p:sp>
      <p:graphicFrame>
        <p:nvGraphicFramePr>
          <p:cNvPr id="82947" name="Object 3"/>
          <p:cNvGraphicFramePr>
            <a:graphicFrameLocks noChangeAspect="1"/>
          </p:cNvGraphicFramePr>
          <p:nvPr/>
        </p:nvGraphicFramePr>
        <p:xfrm>
          <a:off x="4945063" y="3289300"/>
          <a:ext cx="2979737" cy="3119437"/>
        </p:xfrm>
        <a:graphic>
          <a:graphicData uri="http://schemas.openxmlformats.org/presentationml/2006/ole">
            <p:oleObj spid="_x0000_s100354" name="Equation" r:id="rId5" imgW="1714500" imgH="1790700" progId="Equation.3">
              <p:embed/>
            </p:oleObj>
          </a:graphicData>
        </a:graphic>
      </p:graphicFrame>
      <p:sp>
        <p:nvSpPr>
          <p:cNvPr id="11" name="TextBox 10"/>
          <p:cNvSpPr txBox="1"/>
          <p:nvPr/>
        </p:nvSpPr>
        <p:spPr>
          <a:xfrm>
            <a:off x="4945063" y="5667653"/>
            <a:ext cx="1054998" cy="741084"/>
          </a:xfrm>
          <a:prstGeom prst="rect">
            <a:avLst/>
          </a:prstGeom>
          <a:noFill/>
          <a:ln w="15875">
            <a:solidFill>
              <a:schemeClr val="accent4"/>
            </a:solidFill>
          </a:ln>
        </p:spPr>
        <p:txBody>
          <a:bodyPr wrap="square" rtlCol="0">
            <a:spAutoFit/>
          </a:bodyPr>
          <a:lstStyle/>
          <a:p>
            <a:endParaRPr lang="en-US" dirty="0"/>
          </a:p>
        </p:txBody>
      </p:sp>
      <p:sp>
        <p:nvSpPr>
          <p:cNvPr id="13" name="TextBox 12"/>
          <p:cNvSpPr txBox="1"/>
          <p:nvPr/>
        </p:nvSpPr>
        <p:spPr>
          <a:xfrm>
            <a:off x="891972" y="1993900"/>
            <a:ext cx="3863489" cy="923330"/>
          </a:xfrm>
          <a:prstGeom prst="rect">
            <a:avLst/>
          </a:prstGeom>
          <a:noFill/>
          <a:ln w="15875">
            <a:solidFill>
              <a:schemeClr val="accent1"/>
            </a:solidFill>
          </a:ln>
        </p:spPr>
        <p:txBody>
          <a:bodyPr wrap="square" rtlCol="0">
            <a:spAutoFit/>
          </a:bodyPr>
          <a:lstStyle/>
          <a:p>
            <a:r>
              <a:rPr lang="en-US" dirty="0" smtClean="0">
                <a:solidFill>
                  <a:schemeClr val="accent1"/>
                </a:solidFill>
              </a:rPr>
              <a:t>The longer leg and hypotenuse formulas both use the short leg, so always find this length first!</a:t>
            </a:r>
            <a:endParaRPr lang="en-US" dirty="0">
              <a:solidFill>
                <a:schemeClr val="accent1"/>
              </a:solidFill>
            </a:endParaRPr>
          </a:p>
        </p:txBody>
      </p:sp>
      <p:sp>
        <p:nvSpPr>
          <p:cNvPr id="14" name="TextBox 13"/>
          <p:cNvSpPr txBox="1"/>
          <p:nvPr/>
        </p:nvSpPr>
        <p:spPr>
          <a:xfrm>
            <a:off x="457200" y="3082330"/>
            <a:ext cx="4940300" cy="369332"/>
          </a:xfrm>
          <a:prstGeom prst="rect">
            <a:avLst/>
          </a:prstGeom>
          <a:noFill/>
        </p:spPr>
        <p:txBody>
          <a:bodyPr wrap="square" rtlCol="0">
            <a:spAutoFit/>
          </a:bodyPr>
          <a:lstStyle/>
          <a:p>
            <a:r>
              <a:rPr lang="en-US" u="sng" dirty="0" smtClean="0">
                <a:solidFill>
                  <a:srgbClr val="FF8A26"/>
                </a:solidFill>
              </a:rPr>
              <a:t>Find the length of the short leg:</a:t>
            </a:r>
          </a:p>
        </p:txBody>
      </p:sp>
      <p:sp>
        <p:nvSpPr>
          <p:cNvPr id="15" name="TextBox 14"/>
          <p:cNvSpPr txBox="1"/>
          <p:nvPr/>
        </p:nvSpPr>
        <p:spPr>
          <a:xfrm>
            <a:off x="7079561" y="6473952"/>
            <a:ext cx="1492939" cy="369332"/>
          </a:xfrm>
          <a:prstGeom prst="rect">
            <a:avLst/>
          </a:prstGeom>
          <a:noFill/>
        </p:spPr>
        <p:txBody>
          <a:bodyPr wrap="square" rtlCol="0">
            <a:spAutoFit/>
          </a:bodyPr>
          <a:lstStyle/>
          <a:p>
            <a:r>
              <a:rPr lang="en-US" dirty="0" smtClean="0">
                <a:solidFill>
                  <a:srgbClr val="FF8A26"/>
                </a:solidFill>
              </a:rPr>
              <a:t>Continued</a:t>
            </a:r>
          </a:p>
        </p:txBody>
      </p:sp>
      <p:sp>
        <p:nvSpPr>
          <p:cNvPr id="16" name="Action Button: Back or Previous 15">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0355" name="Picture 7" descr="7"/>
          <p:cNvPicPr>
            <a:picLocks noChangeAspect="1" noChangeArrowheads="1"/>
          </p:cNvPicPr>
          <p:nvPr/>
        </p:nvPicPr>
        <p:blipFill>
          <a:blip r:embed="rId3"/>
          <a:srcRect/>
          <a:stretch>
            <a:fillRect/>
          </a:stretch>
        </p:blipFill>
        <p:spPr bwMode="auto">
          <a:xfrm>
            <a:off x="6235700" y="1637705"/>
            <a:ext cx="2222500" cy="1444625"/>
          </a:xfrm>
          <a:prstGeom prst="rect">
            <a:avLst/>
          </a:prstGeom>
          <a:noFill/>
          <a:ln w="9525">
            <a:noFill/>
            <a:miter lim="800000"/>
            <a:headEnd/>
            <a:tailEnd/>
          </a:ln>
        </p:spPr>
      </p:pic>
      <p:sp>
        <p:nvSpPr>
          <p:cNvPr id="2" name="Title 1"/>
          <p:cNvSpPr>
            <a:spLocks noGrp="1"/>
          </p:cNvSpPr>
          <p:nvPr>
            <p:ph type="title"/>
          </p:nvPr>
        </p:nvSpPr>
        <p:spPr>
          <a:xfrm>
            <a:off x="441811" y="252004"/>
            <a:ext cx="8407400" cy="582386"/>
          </a:xfrm>
        </p:spPr>
        <p:txBody>
          <a:bodyPr>
            <a:noAutofit/>
          </a:bodyPr>
          <a:lstStyle/>
          <a:p>
            <a:pPr algn="ct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
            </a:r>
            <a:br>
              <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b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rPr>
              <a:t>Example 3 Continued</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entury Schoolbook (Headings)"/>
              <a:cs typeface="Century Schoolbook (Headings)"/>
            </a:endParaRPr>
          </a:p>
        </p:txBody>
      </p:sp>
      <p:sp>
        <p:nvSpPr>
          <p:cNvPr id="3" name="Content Placeholder 2"/>
          <p:cNvSpPr>
            <a:spLocks noGrp="1"/>
          </p:cNvSpPr>
          <p:nvPr>
            <p:ph sz="quarter" idx="1"/>
          </p:nvPr>
        </p:nvSpPr>
        <p:spPr>
          <a:xfrm>
            <a:off x="457200" y="1179286"/>
            <a:ext cx="7467600" cy="5294666"/>
          </a:xfrm>
        </p:spPr>
        <p:txBody>
          <a:bodyPr/>
          <a:lstStyle/>
          <a:p>
            <a:r>
              <a:rPr lang="en-US" dirty="0" smtClean="0"/>
              <a:t>Find the length of the hypotenuse, </a:t>
            </a:r>
            <a:r>
              <a:rPr lang="en-US" dirty="0" err="1" smtClean="0"/>
              <a:t>y</a:t>
            </a:r>
            <a:r>
              <a:rPr lang="en-US" dirty="0" smtClean="0"/>
              <a:t>, and the short leg, </a:t>
            </a:r>
            <a:r>
              <a:rPr lang="en-US" dirty="0" err="1" smtClean="0"/>
              <a:t>x</a:t>
            </a:r>
            <a:r>
              <a:rPr lang="en-US" dirty="0" smtClean="0"/>
              <a:t>, in the 30-60-90 triangle shown.  </a:t>
            </a:r>
          </a:p>
          <a:p>
            <a:endParaRPr lang="en-US" dirty="0" smtClean="0"/>
          </a:p>
          <a:p>
            <a:pPr>
              <a:buNone/>
            </a:pPr>
            <a:endParaRPr lang="en-US" dirty="0" smtClean="0"/>
          </a:p>
          <a:p>
            <a:endParaRPr lang="en-US" dirty="0" smtClean="0"/>
          </a:p>
          <a:p>
            <a:pPr>
              <a:buNone/>
            </a:pPr>
            <a:endParaRPr lang="en-US" dirty="0"/>
          </a:p>
        </p:txBody>
      </p:sp>
      <p:sp>
        <p:nvSpPr>
          <p:cNvPr id="4" name="Action Button: Home 3">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57199" y="3451662"/>
            <a:ext cx="4298261" cy="2215991"/>
          </a:xfrm>
          <a:prstGeom prst="rect">
            <a:avLst/>
          </a:prstGeom>
          <a:noFill/>
        </p:spPr>
        <p:txBody>
          <a:bodyPr wrap="square" rtlCol="0">
            <a:spAutoFit/>
          </a:bodyPr>
          <a:lstStyle/>
          <a:p>
            <a:r>
              <a:rPr lang="en-US" sz="2000" dirty="0" smtClean="0"/>
              <a:t>Using our rule:</a:t>
            </a:r>
          </a:p>
          <a:p>
            <a:r>
              <a:rPr lang="en-US" sz="2000" dirty="0" smtClean="0"/>
              <a:t>Plug in the short leg length we just found and </a:t>
            </a:r>
            <a:r>
              <a:rPr lang="en-US" sz="2000" dirty="0" err="1" smtClean="0"/>
              <a:t>y</a:t>
            </a:r>
            <a:r>
              <a:rPr lang="en-US" sz="2000" dirty="0" smtClean="0"/>
              <a:t> for the hypotenuse.</a:t>
            </a:r>
          </a:p>
          <a:p>
            <a:r>
              <a:rPr lang="en-US" sz="2000" dirty="0" smtClean="0"/>
              <a:t>Simplify.</a:t>
            </a:r>
          </a:p>
          <a:p>
            <a:endParaRPr lang="en-US" sz="2000" dirty="0" smtClean="0"/>
          </a:p>
          <a:p>
            <a:endParaRPr lang="en-US" dirty="0" smtClean="0"/>
          </a:p>
        </p:txBody>
      </p:sp>
      <p:graphicFrame>
        <p:nvGraphicFramePr>
          <p:cNvPr id="82947" name="Object 3"/>
          <p:cNvGraphicFramePr>
            <a:graphicFrameLocks noChangeAspect="1"/>
          </p:cNvGraphicFramePr>
          <p:nvPr/>
        </p:nvGraphicFramePr>
        <p:xfrm>
          <a:off x="5153025" y="3451225"/>
          <a:ext cx="2560638" cy="1814513"/>
        </p:xfrm>
        <a:graphic>
          <a:graphicData uri="http://schemas.openxmlformats.org/presentationml/2006/ole">
            <p:oleObj spid="_x0000_s102402" name="Equation" r:id="rId5" imgW="1600200" imgH="1041400" progId="Equation.3">
              <p:embed/>
            </p:oleObj>
          </a:graphicData>
        </a:graphic>
      </p:graphicFrame>
      <p:sp>
        <p:nvSpPr>
          <p:cNvPr id="11" name="TextBox 10"/>
          <p:cNvSpPr txBox="1"/>
          <p:nvPr/>
        </p:nvSpPr>
        <p:spPr>
          <a:xfrm>
            <a:off x="5043488" y="4525090"/>
            <a:ext cx="1054998" cy="741084"/>
          </a:xfrm>
          <a:prstGeom prst="rect">
            <a:avLst/>
          </a:prstGeom>
          <a:noFill/>
          <a:ln w="15875">
            <a:solidFill>
              <a:schemeClr val="accent4"/>
            </a:solidFill>
          </a:ln>
        </p:spPr>
        <p:txBody>
          <a:bodyPr wrap="square" rtlCol="0">
            <a:spAutoFit/>
          </a:bodyPr>
          <a:lstStyle/>
          <a:p>
            <a:endParaRPr lang="en-US" dirty="0"/>
          </a:p>
        </p:txBody>
      </p:sp>
      <p:sp>
        <p:nvSpPr>
          <p:cNvPr id="13" name="TextBox 12"/>
          <p:cNvSpPr txBox="1"/>
          <p:nvPr/>
        </p:nvSpPr>
        <p:spPr>
          <a:xfrm>
            <a:off x="891972" y="1993900"/>
            <a:ext cx="4708728" cy="646331"/>
          </a:xfrm>
          <a:prstGeom prst="rect">
            <a:avLst/>
          </a:prstGeom>
          <a:noFill/>
          <a:ln w="15875">
            <a:solidFill>
              <a:schemeClr val="accent1"/>
            </a:solidFill>
          </a:ln>
        </p:spPr>
        <p:txBody>
          <a:bodyPr wrap="square" rtlCol="0">
            <a:spAutoFit/>
          </a:bodyPr>
          <a:lstStyle/>
          <a:p>
            <a:r>
              <a:rPr lang="en-US" dirty="0" smtClean="0">
                <a:solidFill>
                  <a:schemeClr val="accent1"/>
                </a:solidFill>
              </a:rPr>
              <a:t>We’re only half-way done.  We still need to find the length of the hypotenuse, </a:t>
            </a:r>
            <a:r>
              <a:rPr lang="en-US" dirty="0" err="1" smtClean="0">
                <a:solidFill>
                  <a:schemeClr val="accent1"/>
                </a:solidFill>
              </a:rPr>
              <a:t>y</a:t>
            </a:r>
            <a:r>
              <a:rPr lang="en-US" dirty="0" smtClean="0">
                <a:solidFill>
                  <a:schemeClr val="accent1"/>
                </a:solidFill>
              </a:rPr>
              <a:t>!  </a:t>
            </a:r>
            <a:endParaRPr lang="en-US" dirty="0">
              <a:solidFill>
                <a:schemeClr val="accent1"/>
              </a:solidFill>
            </a:endParaRPr>
          </a:p>
        </p:txBody>
      </p:sp>
      <p:sp>
        <p:nvSpPr>
          <p:cNvPr id="14" name="TextBox 13"/>
          <p:cNvSpPr txBox="1"/>
          <p:nvPr/>
        </p:nvSpPr>
        <p:spPr>
          <a:xfrm>
            <a:off x="457200" y="3082330"/>
            <a:ext cx="4940300" cy="369332"/>
          </a:xfrm>
          <a:prstGeom prst="rect">
            <a:avLst/>
          </a:prstGeom>
          <a:noFill/>
        </p:spPr>
        <p:txBody>
          <a:bodyPr wrap="square" rtlCol="0">
            <a:spAutoFit/>
          </a:bodyPr>
          <a:lstStyle/>
          <a:p>
            <a:r>
              <a:rPr lang="en-US" u="sng" dirty="0" smtClean="0">
                <a:solidFill>
                  <a:srgbClr val="FF8A26"/>
                </a:solidFill>
              </a:rPr>
              <a:t>Find the length of the hypotenuse:</a:t>
            </a:r>
          </a:p>
        </p:txBody>
      </p:sp>
      <p:sp>
        <p:nvSpPr>
          <p:cNvPr id="16" name="TextBox 15"/>
          <p:cNvSpPr txBox="1"/>
          <p:nvPr/>
        </p:nvSpPr>
        <p:spPr>
          <a:xfrm>
            <a:off x="441811" y="5266174"/>
            <a:ext cx="4313649" cy="1477328"/>
          </a:xfrm>
          <a:prstGeom prst="rect">
            <a:avLst/>
          </a:prstGeom>
          <a:noFill/>
          <a:ln w="15875">
            <a:solidFill>
              <a:schemeClr val="accent1"/>
            </a:solidFill>
          </a:ln>
        </p:spPr>
        <p:txBody>
          <a:bodyPr wrap="square" rtlCol="0">
            <a:spAutoFit/>
          </a:bodyPr>
          <a:lstStyle/>
          <a:p>
            <a:r>
              <a:rPr lang="en-US" dirty="0" smtClean="0"/>
              <a:t>Note:  In this problem, if we tried to solve for the hypotenuse first, we would not have enough information:</a:t>
            </a:r>
          </a:p>
          <a:p>
            <a:endParaRPr lang="en-US" dirty="0" smtClean="0"/>
          </a:p>
          <a:p>
            <a:r>
              <a:rPr lang="en-US" dirty="0" smtClean="0"/>
              <a:t>  </a:t>
            </a:r>
            <a:endParaRPr lang="en-US" dirty="0"/>
          </a:p>
        </p:txBody>
      </p:sp>
      <p:graphicFrame>
        <p:nvGraphicFramePr>
          <p:cNvPr id="102403" name="Object 3"/>
          <p:cNvGraphicFramePr>
            <a:graphicFrameLocks noChangeAspect="1"/>
          </p:cNvGraphicFramePr>
          <p:nvPr/>
        </p:nvGraphicFramePr>
        <p:xfrm>
          <a:off x="5164931" y="5435600"/>
          <a:ext cx="1845469" cy="1070007"/>
        </p:xfrm>
        <a:graphic>
          <a:graphicData uri="http://schemas.openxmlformats.org/presentationml/2006/ole">
            <p:oleObj spid="_x0000_s102403" name="Equation" r:id="rId6" imgW="1231900" imgH="825500" progId="Equation.3">
              <p:embed/>
            </p:oleObj>
          </a:graphicData>
        </a:graphic>
      </p:graphicFrame>
      <p:sp>
        <p:nvSpPr>
          <p:cNvPr id="20" name="TextBox 19"/>
          <p:cNvSpPr txBox="1"/>
          <p:nvPr/>
        </p:nvSpPr>
        <p:spPr>
          <a:xfrm>
            <a:off x="5164931" y="5345986"/>
            <a:ext cx="1814512" cy="1159621"/>
          </a:xfrm>
          <a:prstGeom prst="rect">
            <a:avLst/>
          </a:prstGeom>
          <a:noFill/>
          <a:ln w="15875">
            <a:solidFill>
              <a:schemeClr val="accent3"/>
            </a:solidFill>
          </a:ln>
        </p:spPr>
        <p:txBody>
          <a:bodyPr wrap="square" rtlCol="0">
            <a:spAutoFit/>
          </a:bodyPr>
          <a:lstStyle/>
          <a:p>
            <a:endParaRPr lang="en-US" dirty="0"/>
          </a:p>
        </p:txBody>
      </p:sp>
      <p:sp>
        <p:nvSpPr>
          <p:cNvPr id="21" name="TextBox 20"/>
          <p:cNvSpPr txBox="1"/>
          <p:nvPr/>
        </p:nvSpPr>
        <p:spPr>
          <a:xfrm>
            <a:off x="5575300" y="6473952"/>
            <a:ext cx="1244600" cy="276999"/>
          </a:xfrm>
          <a:prstGeom prst="rect">
            <a:avLst/>
          </a:prstGeom>
          <a:noFill/>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aphicFrame>
        <p:nvGraphicFramePr>
          <p:cNvPr id="102404" name="Object 4"/>
          <p:cNvGraphicFramePr>
            <a:graphicFrameLocks noChangeAspect="1"/>
          </p:cNvGraphicFramePr>
          <p:nvPr/>
        </p:nvGraphicFramePr>
        <p:xfrm>
          <a:off x="1890713" y="6186614"/>
          <a:ext cx="812800" cy="287338"/>
        </p:xfrm>
        <a:graphic>
          <a:graphicData uri="http://schemas.openxmlformats.org/presentationml/2006/ole">
            <p:oleObj spid="_x0000_s102404" name="Equation" r:id="rId7" imgW="508000" imgH="165100" progId="Equation.3">
              <p:embed/>
            </p:oleObj>
          </a:graphicData>
        </a:graphic>
      </p:graphicFrame>
      <p:sp>
        <p:nvSpPr>
          <p:cNvPr id="22" name="Action Button: Home 21">
            <a:hlinkClick r:id="rId4" action="ppaction://hlinksldjump" highlightClick="1"/>
          </p:cNvPr>
          <p:cNvSpPr/>
          <p:nvPr/>
        </p:nvSpPr>
        <p:spPr>
          <a:xfrm>
            <a:off x="8140700" y="632901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ction Button: Back or Previous 16">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2462"/>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Standards &amp; Objectives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quarter" idx="1"/>
          </p:nvPr>
        </p:nvSpPr>
        <p:spPr/>
        <p:txBody>
          <a:bodyPr/>
          <a:lstStyle/>
          <a:p>
            <a:r>
              <a:rPr lang="en-US" dirty="0" smtClean="0"/>
              <a:t>Objectives</a:t>
            </a:r>
          </a:p>
          <a:p>
            <a:pPr lvl="1"/>
            <a:r>
              <a:rPr lang="en-US" dirty="0" smtClean="0"/>
              <a:t>You will be able to identify special right triangles and the discover the relationship between side lengths of a 45-45-90 triangle and a 30-60-90 triangle.</a:t>
            </a:r>
          </a:p>
          <a:p>
            <a:pPr lvl="1"/>
            <a:r>
              <a:rPr lang="en-US" dirty="0" smtClean="0"/>
              <a:t>You will be able to use these relationships to find missing side lengths of special right triangles.</a:t>
            </a:r>
          </a:p>
          <a:p>
            <a:pPr lvl="1"/>
            <a:r>
              <a:rPr lang="en-US" dirty="0" smtClean="0"/>
              <a:t>You will write all answers in exact, simplified form.  </a:t>
            </a:r>
          </a:p>
          <a:p>
            <a:pPr lvl="1"/>
            <a:endParaRPr lang="en-US" dirty="0" smtClean="0"/>
          </a:p>
          <a:p>
            <a:r>
              <a:rPr lang="en-US" dirty="0" smtClean="0"/>
              <a:t>Michigan State Standard</a:t>
            </a:r>
          </a:p>
          <a:p>
            <a:pPr lvl="1"/>
            <a:r>
              <a:rPr lang="en-US" dirty="0" smtClean="0"/>
              <a:t>G1.2.4  Prove and use the relationships among the side lengths and the angles of 30-60-90 triangles and 45-45-90 triangles.  </a:t>
            </a:r>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6" name="Action Button: Back or Previous 5">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Directions for Practice Problems</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quarter" idx="1"/>
          </p:nvPr>
        </p:nvSpPr>
        <p:spPr/>
        <p:txBody>
          <a:bodyPr>
            <a:normAutofit lnSpcReduction="10000"/>
          </a:bodyPr>
          <a:lstStyle/>
          <a:p>
            <a:r>
              <a:rPr lang="en-US" dirty="0" smtClean="0"/>
              <a:t>You will be applying your knowledge of special right triangles for the following 6 problems.  </a:t>
            </a:r>
          </a:p>
          <a:p>
            <a:r>
              <a:rPr lang="en-US" b="1" dirty="0" smtClean="0"/>
              <a:t>Use the formulas </a:t>
            </a:r>
            <a:r>
              <a:rPr lang="en-US" dirty="0" smtClean="0"/>
              <a:t>you discovered in the previous slides to help solve for the missing side lengths!</a:t>
            </a:r>
          </a:p>
          <a:p>
            <a:r>
              <a:rPr lang="en-US" dirty="0" smtClean="0"/>
              <a:t>All answers should be in simplest exact form.</a:t>
            </a:r>
          </a:p>
          <a:p>
            <a:r>
              <a:rPr lang="en-US" dirty="0" smtClean="0"/>
              <a:t>The questions are multiple choice.  Select the best answer by clicking on the pink box outlining the letter choice.  </a:t>
            </a:r>
          </a:p>
          <a:p>
            <a:r>
              <a:rPr lang="en-US" dirty="0" smtClean="0"/>
              <a:t>If you need help, the “I need help” buttons will take you to a step-by-step solution, but try all problems on your own first.  </a:t>
            </a:r>
          </a:p>
          <a:p>
            <a:r>
              <a:rPr lang="en-US" dirty="0" smtClean="0"/>
              <a:t>Return to the home menu when finished.  </a:t>
            </a:r>
            <a:endParaRPr lang="en-US" dirty="0"/>
          </a:p>
        </p:txBody>
      </p:sp>
      <p:sp>
        <p:nvSpPr>
          <p:cNvPr id="4" name="Action Button: Home 3">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Action Button: Forward or Next 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6" name="Action Button: Back or Previous 5">
            <a:hlinkClick r:id="rId2"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length of the hypotenuse</a:t>
            </a:r>
          </a:p>
          <a:p>
            <a:pPr>
              <a:buNone/>
            </a:pPr>
            <a:r>
              <a:rPr lang="en-US" dirty="0" smtClean="0"/>
              <a:t>	 of the given triangle.  </a:t>
            </a:r>
          </a:p>
          <a:p>
            <a:endParaRPr lang="en-US" dirty="0" smtClean="0"/>
          </a:p>
          <a:p>
            <a:pPr>
              <a:buNone/>
            </a:pPr>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1</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pic>
        <p:nvPicPr>
          <p:cNvPr id="103426" name="Picture 2" descr="7"/>
          <p:cNvPicPr>
            <a:picLocks noChangeAspect="1" noChangeArrowheads="1"/>
          </p:cNvPicPr>
          <p:nvPr/>
        </p:nvPicPr>
        <p:blipFill>
          <a:blip r:embed="rId5"/>
          <a:srcRect/>
          <a:stretch>
            <a:fillRect/>
          </a:stretch>
        </p:blipFill>
        <p:spPr bwMode="auto">
          <a:xfrm>
            <a:off x="5857505" y="1358900"/>
            <a:ext cx="2600695" cy="1592262"/>
          </a:xfrm>
          <a:prstGeom prst="rect">
            <a:avLst/>
          </a:prstGeom>
          <a:noFill/>
          <a:ln w="9525">
            <a:noFill/>
            <a:miter lim="800000"/>
            <a:headEnd/>
            <a:tailEnd/>
          </a:ln>
        </p:spPr>
      </p:pic>
      <p:graphicFrame>
        <p:nvGraphicFramePr>
          <p:cNvPr id="16" name="Object 15"/>
          <p:cNvGraphicFramePr>
            <a:graphicFrameLocks noChangeAspect="1"/>
          </p:cNvGraphicFramePr>
          <p:nvPr/>
        </p:nvGraphicFramePr>
        <p:xfrm>
          <a:off x="1055528" y="4927600"/>
          <a:ext cx="738294" cy="461434"/>
        </p:xfrm>
        <a:graphic>
          <a:graphicData uri="http://schemas.openxmlformats.org/presentationml/2006/ole">
            <p:oleObj spid="_x0000_s103427" name="Equation" r:id="rId6" imgW="304800" imgH="190500" progId="Equation.3">
              <p:embed/>
            </p:oleObj>
          </a:graphicData>
        </a:graphic>
      </p:graphicFrame>
      <p:graphicFrame>
        <p:nvGraphicFramePr>
          <p:cNvPr id="103428" name="Object 4"/>
          <p:cNvGraphicFramePr>
            <a:graphicFrameLocks noChangeAspect="1"/>
          </p:cNvGraphicFramePr>
          <p:nvPr/>
        </p:nvGraphicFramePr>
        <p:xfrm>
          <a:off x="4532313" y="4927600"/>
          <a:ext cx="738187" cy="461963"/>
        </p:xfrm>
        <a:graphic>
          <a:graphicData uri="http://schemas.openxmlformats.org/presentationml/2006/ole">
            <p:oleObj spid="_x0000_s103428" name="Equation" r:id="rId7" imgW="304800" imgH="190500" progId="Equation.3">
              <p:embed/>
            </p:oleObj>
          </a:graphicData>
        </a:graphic>
      </p:graphicFrame>
      <p:graphicFrame>
        <p:nvGraphicFramePr>
          <p:cNvPr id="103429" name="Object 5"/>
          <p:cNvGraphicFramePr>
            <a:graphicFrameLocks noChangeAspect="1"/>
          </p:cNvGraphicFramePr>
          <p:nvPr/>
        </p:nvGraphicFramePr>
        <p:xfrm>
          <a:off x="1223963" y="3598863"/>
          <a:ext cx="400050" cy="307975"/>
        </p:xfrm>
        <a:graphic>
          <a:graphicData uri="http://schemas.openxmlformats.org/presentationml/2006/ole">
            <p:oleObj spid="_x0000_s103429" name="Equation" r:id="rId8" imgW="165100" imgH="127000" progId="Equation.3">
              <p:embed/>
            </p:oleObj>
          </a:graphicData>
        </a:graphic>
      </p:graphicFrame>
      <p:graphicFrame>
        <p:nvGraphicFramePr>
          <p:cNvPr id="103430" name="Object 6"/>
          <p:cNvGraphicFramePr>
            <a:graphicFrameLocks noChangeAspect="1"/>
          </p:cNvGraphicFramePr>
          <p:nvPr/>
        </p:nvGraphicFramePr>
        <p:xfrm>
          <a:off x="4532313" y="3522663"/>
          <a:ext cx="738187" cy="461962"/>
        </p:xfrm>
        <a:graphic>
          <a:graphicData uri="http://schemas.openxmlformats.org/presentationml/2006/ole">
            <p:oleObj spid="_x0000_s103430" name="Equation" r:id="rId9" imgW="304800" imgH="190500" progId="Equation.3">
              <p:embed/>
            </p:oleObj>
          </a:graphicData>
        </a:graphic>
      </p:graphicFrame>
      <p:sp>
        <p:nvSpPr>
          <p:cNvPr id="20" name="Action Button: Custom 19">
            <a:hlinkClick r:id="rId10" action="ppaction://hlinksldjump" highlightClick="1"/>
          </p:cNvPr>
          <p:cNvSpPr/>
          <p:nvPr/>
        </p:nvSpPr>
        <p:spPr>
          <a:xfrm>
            <a:off x="457200" y="494887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1" action="ppaction://hlinksldjump" highlightClick="1"/>
          </p:cNvPr>
          <p:cNvSpPr/>
          <p:nvPr/>
        </p:nvSpPr>
        <p:spPr>
          <a:xfrm>
            <a:off x="3910965"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1" action="ppaction://hlinksldjump" highlightClick="1"/>
          </p:cNvPr>
          <p:cNvSpPr/>
          <p:nvPr/>
        </p:nvSpPr>
        <p:spPr>
          <a:xfrm>
            <a:off x="3910965" y="49276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rId11" action="ppaction://hlinksldjump" highlightClick="1"/>
          </p:cNvPr>
          <p:cNvSpPr/>
          <p:nvPr/>
        </p:nvSpPr>
        <p:spPr>
          <a:xfrm>
            <a:off x="457200"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2"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3"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4"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Action Button: Custom 26">
            <a:hlinkClick r:id="rId15"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Action Button: Custom 27">
            <a:hlinkClick r:id="rId16"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Action Button: Custom 28">
            <a:hlinkClick r:id="rId17"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value of </a:t>
            </a:r>
            <a:r>
              <a:rPr lang="en-US" dirty="0" err="1" smtClean="0"/>
              <a:t>x</a:t>
            </a:r>
            <a:r>
              <a:rPr lang="en-US" dirty="0" smtClean="0"/>
              <a:t>.  </a:t>
            </a:r>
          </a:p>
          <a:p>
            <a:endParaRPr lang="en-US" dirty="0" smtClean="0"/>
          </a:p>
          <a:p>
            <a:pPr>
              <a:buNone/>
            </a:pPr>
            <a:endParaRPr lang="en-US" dirty="0" smtClean="0"/>
          </a:p>
          <a:p>
            <a:pPr>
              <a:buNone/>
            </a:pPr>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2</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graphicFrame>
        <p:nvGraphicFramePr>
          <p:cNvPr id="16" name="Object 15"/>
          <p:cNvGraphicFramePr>
            <a:graphicFrameLocks noChangeAspect="1"/>
          </p:cNvGraphicFramePr>
          <p:nvPr/>
        </p:nvGraphicFramePr>
        <p:xfrm>
          <a:off x="1041400" y="4927600"/>
          <a:ext cx="768350" cy="461963"/>
        </p:xfrm>
        <a:graphic>
          <a:graphicData uri="http://schemas.openxmlformats.org/presentationml/2006/ole">
            <p:oleObj spid="_x0000_s106498" name="Equation" r:id="rId5" imgW="317500" imgH="190500" progId="Equation.3">
              <p:embed/>
            </p:oleObj>
          </a:graphicData>
        </a:graphic>
      </p:graphicFrame>
      <p:graphicFrame>
        <p:nvGraphicFramePr>
          <p:cNvPr id="103428" name="Object 4"/>
          <p:cNvGraphicFramePr>
            <a:graphicFrameLocks noChangeAspect="1"/>
          </p:cNvGraphicFramePr>
          <p:nvPr/>
        </p:nvGraphicFramePr>
        <p:xfrm>
          <a:off x="4778374" y="5002212"/>
          <a:ext cx="246063" cy="307975"/>
        </p:xfrm>
        <a:graphic>
          <a:graphicData uri="http://schemas.openxmlformats.org/presentationml/2006/ole">
            <p:oleObj spid="_x0000_s106499" name="Equation" r:id="rId6" imgW="101600" imgH="127000" progId="Equation.3">
              <p:embed/>
            </p:oleObj>
          </a:graphicData>
        </a:graphic>
      </p:graphicFrame>
      <p:graphicFrame>
        <p:nvGraphicFramePr>
          <p:cNvPr id="103429" name="Object 5"/>
          <p:cNvGraphicFramePr>
            <a:graphicFrameLocks noChangeAspect="1"/>
          </p:cNvGraphicFramePr>
          <p:nvPr/>
        </p:nvGraphicFramePr>
        <p:xfrm>
          <a:off x="1300163" y="3598863"/>
          <a:ext cx="247650" cy="307975"/>
        </p:xfrm>
        <a:graphic>
          <a:graphicData uri="http://schemas.openxmlformats.org/presentationml/2006/ole">
            <p:oleObj spid="_x0000_s106500" name="Equation" r:id="rId7" imgW="101600" imgH="127000" progId="Equation.3">
              <p:embed/>
            </p:oleObj>
          </a:graphicData>
        </a:graphic>
      </p:graphicFrame>
      <p:graphicFrame>
        <p:nvGraphicFramePr>
          <p:cNvPr id="103430" name="Object 6"/>
          <p:cNvGraphicFramePr>
            <a:graphicFrameLocks noChangeAspect="1"/>
          </p:cNvGraphicFramePr>
          <p:nvPr/>
        </p:nvGraphicFramePr>
        <p:xfrm>
          <a:off x="4516438" y="3522663"/>
          <a:ext cx="769937" cy="461962"/>
        </p:xfrm>
        <a:graphic>
          <a:graphicData uri="http://schemas.openxmlformats.org/presentationml/2006/ole">
            <p:oleObj spid="_x0000_s106501" name="Equation" r:id="rId8" imgW="317500" imgH="190500" progId="Equation.3">
              <p:embed/>
            </p:oleObj>
          </a:graphicData>
        </a:graphic>
      </p:graphicFrame>
      <p:pic>
        <p:nvPicPr>
          <p:cNvPr id="106502" name="Picture 8" descr="7"/>
          <p:cNvPicPr>
            <a:picLocks noChangeAspect="1" noChangeArrowheads="1"/>
          </p:cNvPicPr>
          <p:nvPr/>
        </p:nvPicPr>
        <p:blipFill>
          <a:blip r:embed="rId9"/>
          <a:srcRect/>
          <a:stretch>
            <a:fillRect/>
          </a:stretch>
        </p:blipFill>
        <p:spPr bwMode="auto">
          <a:xfrm>
            <a:off x="5383580" y="1408113"/>
            <a:ext cx="3188920" cy="1884362"/>
          </a:xfrm>
          <a:prstGeom prst="rect">
            <a:avLst/>
          </a:prstGeom>
          <a:noFill/>
          <a:ln w="9525">
            <a:noFill/>
            <a:miter lim="800000"/>
            <a:headEnd/>
            <a:tailEnd/>
          </a:ln>
        </p:spPr>
      </p:pic>
      <p:sp>
        <p:nvSpPr>
          <p:cNvPr id="17" name="Action Button: Custom 16">
            <a:hlinkClick r:id="rId10" action="ppaction://hlinksldjump" highlightClick="1"/>
          </p:cNvPr>
          <p:cNvSpPr/>
          <p:nvPr/>
        </p:nvSpPr>
        <p:spPr>
          <a:xfrm>
            <a:off x="3932238" y="494887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Custom 17">
            <a:hlinkClick r:id="rId11" action="ppaction://hlinksldjump" highlightClick="1"/>
          </p:cNvPr>
          <p:cNvSpPr/>
          <p:nvPr/>
        </p:nvSpPr>
        <p:spPr>
          <a:xfrm>
            <a:off x="3910965"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Custom 18">
            <a:hlinkClick r:id="rId11" action="ppaction://hlinksldjump" highlightClick="1"/>
          </p:cNvPr>
          <p:cNvSpPr/>
          <p:nvPr/>
        </p:nvSpPr>
        <p:spPr>
          <a:xfrm>
            <a:off x="457200" y="359886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Custom 19">
            <a:hlinkClick r:id="rId11" action="ppaction://hlinksldjump" highlightClick="1"/>
          </p:cNvPr>
          <p:cNvSpPr/>
          <p:nvPr/>
        </p:nvSpPr>
        <p:spPr>
          <a:xfrm>
            <a:off x="457200" y="494887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2"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3"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rId14"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5"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6"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7"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value of </a:t>
            </a:r>
            <a:r>
              <a:rPr lang="en-US" dirty="0" err="1" smtClean="0"/>
              <a:t>x</a:t>
            </a:r>
            <a:r>
              <a:rPr lang="en-US" dirty="0" smtClean="0"/>
              <a:t>.</a:t>
            </a:r>
          </a:p>
          <a:p>
            <a:endParaRPr lang="en-US" dirty="0" smtClean="0"/>
          </a:p>
          <a:p>
            <a:pPr>
              <a:buNone/>
            </a:pPr>
            <a:endParaRPr lang="en-US" dirty="0" smtClean="0"/>
          </a:p>
          <a:p>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3</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graphicFrame>
        <p:nvGraphicFramePr>
          <p:cNvPr id="16" name="Object 15"/>
          <p:cNvGraphicFramePr>
            <a:graphicFrameLocks noChangeAspect="1"/>
          </p:cNvGraphicFramePr>
          <p:nvPr/>
        </p:nvGraphicFramePr>
        <p:xfrm>
          <a:off x="1055528" y="4927600"/>
          <a:ext cx="738294" cy="461434"/>
        </p:xfrm>
        <a:graphic>
          <a:graphicData uri="http://schemas.openxmlformats.org/presentationml/2006/ole">
            <p:oleObj spid="_x0000_s108546" name="Equation" r:id="rId5" imgW="304800" imgH="190500" progId="Equation.3">
              <p:embed/>
            </p:oleObj>
          </a:graphicData>
        </a:graphic>
      </p:graphicFrame>
      <p:graphicFrame>
        <p:nvGraphicFramePr>
          <p:cNvPr id="103428" name="Object 4"/>
          <p:cNvGraphicFramePr>
            <a:graphicFrameLocks noChangeAspect="1"/>
          </p:cNvGraphicFramePr>
          <p:nvPr/>
        </p:nvGraphicFramePr>
        <p:xfrm>
          <a:off x="4502150" y="4833938"/>
          <a:ext cx="800100" cy="955675"/>
        </p:xfrm>
        <a:graphic>
          <a:graphicData uri="http://schemas.openxmlformats.org/presentationml/2006/ole">
            <p:oleObj spid="_x0000_s108547" name="Equation" r:id="rId6" imgW="330200" imgH="393700" progId="Equation.3">
              <p:embed/>
            </p:oleObj>
          </a:graphicData>
        </a:graphic>
      </p:graphicFrame>
      <p:graphicFrame>
        <p:nvGraphicFramePr>
          <p:cNvPr id="103429" name="Object 5"/>
          <p:cNvGraphicFramePr>
            <a:graphicFrameLocks noChangeAspect="1"/>
          </p:cNvGraphicFramePr>
          <p:nvPr/>
        </p:nvGraphicFramePr>
        <p:xfrm>
          <a:off x="1300163" y="3598863"/>
          <a:ext cx="247650" cy="307975"/>
        </p:xfrm>
        <a:graphic>
          <a:graphicData uri="http://schemas.openxmlformats.org/presentationml/2006/ole">
            <p:oleObj spid="_x0000_s108548" name="Equation" r:id="rId7" imgW="101600" imgH="127000" progId="Equation.3">
              <p:embed/>
            </p:oleObj>
          </a:graphicData>
        </a:graphic>
      </p:graphicFrame>
      <p:graphicFrame>
        <p:nvGraphicFramePr>
          <p:cNvPr id="103430" name="Object 6"/>
          <p:cNvGraphicFramePr>
            <a:graphicFrameLocks noChangeAspect="1"/>
          </p:cNvGraphicFramePr>
          <p:nvPr/>
        </p:nvGraphicFramePr>
        <p:xfrm>
          <a:off x="4532313" y="3522663"/>
          <a:ext cx="738187" cy="461962"/>
        </p:xfrm>
        <a:graphic>
          <a:graphicData uri="http://schemas.openxmlformats.org/presentationml/2006/ole">
            <p:oleObj spid="_x0000_s108549" name="Equation" r:id="rId8" imgW="304800" imgH="190500" progId="Equation.3">
              <p:embed/>
            </p:oleObj>
          </a:graphicData>
        </a:graphic>
      </p:graphicFrame>
      <p:pic>
        <p:nvPicPr>
          <p:cNvPr id="108550" name="Picture 5" descr="7"/>
          <p:cNvPicPr>
            <a:picLocks noChangeAspect="1" noChangeArrowheads="1"/>
          </p:cNvPicPr>
          <p:nvPr/>
        </p:nvPicPr>
        <p:blipFill>
          <a:blip r:embed="rId9"/>
          <a:srcRect/>
          <a:stretch>
            <a:fillRect/>
          </a:stretch>
        </p:blipFill>
        <p:spPr bwMode="auto">
          <a:xfrm>
            <a:off x="5270500" y="1358900"/>
            <a:ext cx="2932113" cy="1914849"/>
          </a:xfrm>
          <a:prstGeom prst="rect">
            <a:avLst/>
          </a:prstGeom>
          <a:noFill/>
          <a:ln w="9525">
            <a:noFill/>
            <a:miter lim="800000"/>
            <a:headEnd/>
            <a:tailEnd/>
          </a:ln>
        </p:spPr>
      </p:pic>
      <p:sp>
        <p:nvSpPr>
          <p:cNvPr id="17" name="Action Button: Custom 16">
            <a:hlinkClick r:id="rId10" action="ppaction://hlinksldjump" highlightClick="1"/>
          </p:cNvPr>
          <p:cNvSpPr/>
          <p:nvPr/>
        </p:nvSpPr>
        <p:spPr>
          <a:xfrm>
            <a:off x="457200" y="359886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Custom 17">
            <a:hlinkClick r:id="rId11" action="ppaction://hlinksldjump" highlightClick="1"/>
          </p:cNvPr>
          <p:cNvSpPr/>
          <p:nvPr/>
        </p:nvSpPr>
        <p:spPr>
          <a:xfrm>
            <a:off x="3910965"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Custom 18">
            <a:hlinkClick r:id="rId11" action="ppaction://hlinksldjump" highlightClick="1"/>
          </p:cNvPr>
          <p:cNvSpPr/>
          <p:nvPr/>
        </p:nvSpPr>
        <p:spPr>
          <a:xfrm>
            <a:off x="3948113" y="4948344"/>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Custom 19">
            <a:hlinkClick r:id="rId11" action="ppaction://hlinksldjump" highlightClick="1"/>
          </p:cNvPr>
          <p:cNvSpPr/>
          <p:nvPr/>
        </p:nvSpPr>
        <p:spPr>
          <a:xfrm>
            <a:off x="457200" y="4948344"/>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2"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3"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rId14"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5"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6"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7"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value of </a:t>
            </a:r>
            <a:r>
              <a:rPr lang="en-US" dirty="0" err="1" smtClean="0"/>
              <a:t>x</a:t>
            </a:r>
            <a:r>
              <a:rPr lang="en-US" dirty="0" smtClean="0"/>
              <a:t>.</a:t>
            </a:r>
          </a:p>
          <a:p>
            <a:endParaRPr lang="en-US" dirty="0" smtClean="0"/>
          </a:p>
          <a:p>
            <a:pPr>
              <a:buNone/>
            </a:pPr>
            <a:endParaRPr lang="en-US" dirty="0" smtClean="0"/>
          </a:p>
          <a:p>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4</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graphicFrame>
        <p:nvGraphicFramePr>
          <p:cNvPr id="16" name="Object 15"/>
          <p:cNvGraphicFramePr>
            <a:graphicFrameLocks noChangeAspect="1"/>
          </p:cNvGraphicFramePr>
          <p:nvPr/>
        </p:nvGraphicFramePr>
        <p:xfrm>
          <a:off x="1055528" y="4927600"/>
          <a:ext cx="738294" cy="461434"/>
        </p:xfrm>
        <a:graphic>
          <a:graphicData uri="http://schemas.openxmlformats.org/presentationml/2006/ole">
            <p:oleObj spid="_x0000_s111618" name="Equation" r:id="rId5" imgW="304800" imgH="190500" progId="Equation.3">
              <p:embed/>
            </p:oleObj>
          </a:graphicData>
        </a:graphic>
      </p:graphicFrame>
      <p:graphicFrame>
        <p:nvGraphicFramePr>
          <p:cNvPr id="103428" name="Object 4"/>
          <p:cNvGraphicFramePr>
            <a:graphicFrameLocks noChangeAspect="1"/>
          </p:cNvGraphicFramePr>
          <p:nvPr/>
        </p:nvGraphicFramePr>
        <p:xfrm>
          <a:off x="4769590" y="4833938"/>
          <a:ext cx="954088" cy="955675"/>
        </p:xfrm>
        <a:graphic>
          <a:graphicData uri="http://schemas.openxmlformats.org/presentationml/2006/ole">
            <p:oleObj spid="_x0000_s111619" name="Equation" r:id="rId6" imgW="393700" imgH="393700" progId="Equation.3">
              <p:embed/>
            </p:oleObj>
          </a:graphicData>
        </a:graphic>
      </p:graphicFrame>
      <p:graphicFrame>
        <p:nvGraphicFramePr>
          <p:cNvPr id="103429" name="Object 5"/>
          <p:cNvGraphicFramePr>
            <a:graphicFrameLocks noChangeAspect="1"/>
          </p:cNvGraphicFramePr>
          <p:nvPr/>
        </p:nvGraphicFramePr>
        <p:xfrm>
          <a:off x="1300163" y="3598863"/>
          <a:ext cx="247650" cy="307975"/>
        </p:xfrm>
        <a:graphic>
          <a:graphicData uri="http://schemas.openxmlformats.org/presentationml/2006/ole">
            <p:oleObj spid="_x0000_s111620" name="Equation" r:id="rId7" imgW="101600" imgH="127000" progId="Equation.3">
              <p:embed/>
            </p:oleObj>
          </a:graphicData>
        </a:graphic>
      </p:graphicFrame>
      <p:graphicFrame>
        <p:nvGraphicFramePr>
          <p:cNvPr id="103430" name="Object 6"/>
          <p:cNvGraphicFramePr>
            <a:graphicFrameLocks noChangeAspect="1"/>
          </p:cNvGraphicFramePr>
          <p:nvPr/>
        </p:nvGraphicFramePr>
        <p:xfrm>
          <a:off x="4456113" y="3522663"/>
          <a:ext cx="892175" cy="461962"/>
        </p:xfrm>
        <a:graphic>
          <a:graphicData uri="http://schemas.openxmlformats.org/presentationml/2006/ole">
            <p:oleObj spid="_x0000_s111621" name="Equation" r:id="rId8" imgW="368300" imgH="190500" progId="Equation.3">
              <p:embed/>
            </p:oleObj>
          </a:graphicData>
        </a:graphic>
      </p:graphicFrame>
      <p:pic>
        <p:nvPicPr>
          <p:cNvPr id="15" name="Picture 14"/>
          <p:cNvPicPr/>
          <p:nvPr/>
        </p:nvPicPr>
        <p:blipFill>
          <a:blip r:embed="rId9" cstate="print"/>
          <a:srcRect/>
          <a:stretch>
            <a:fillRect/>
          </a:stretch>
        </p:blipFill>
        <p:spPr bwMode="auto">
          <a:xfrm>
            <a:off x="5723678" y="1296055"/>
            <a:ext cx="2417022" cy="2557780"/>
          </a:xfrm>
          <a:prstGeom prst="rect">
            <a:avLst/>
          </a:prstGeom>
          <a:noFill/>
          <a:ln w="9525">
            <a:noFill/>
            <a:miter lim="800000"/>
            <a:headEnd/>
            <a:tailEnd/>
          </a:ln>
        </p:spPr>
      </p:pic>
      <p:sp>
        <p:nvSpPr>
          <p:cNvPr id="17" name="Action Button: Custom 16">
            <a:hlinkClick r:id="rId10" action="ppaction://hlinksldjump" highlightClick="1"/>
          </p:cNvPr>
          <p:cNvSpPr/>
          <p:nvPr/>
        </p:nvSpPr>
        <p:spPr>
          <a:xfrm>
            <a:off x="457200" y="494887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Custom 17">
            <a:hlinkClick r:id="rId11" action="ppaction://hlinksldjump" highlightClick="1"/>
          </p:cNvPr>
          <p:cNvSpPr/>
          <p:nvPr/>
        </p:nvSpPr>
        <p:spPr>
          <a:xfrm>
            <a:off x="3871913" y="49276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Custom 18">
            <a:hlinkClick r:id="rId12" action="ppaction://hlinksldjump" highlightClick="1"/>
          </p:cNvPr>
          <p:cNvSpPr/>
          <p:nvPr/>
        </p:nvSpPr>
        <p:spPr>
          <a:xfrm>
            <a:off x="3910965"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Custom 19">
            <a:hlinkClick r:id="rId12" action="ppaction://hlinksldjump" highlightClick="1"/>
          </p:cNvPr>
          <p:cNvSpPr/>
          <p:nvPr/>
        </p:nvSpPr>
        <p:spPr>
          <a:xfrm>
            <a:off x="471328" y="359886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3"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4"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rId15"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6"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7"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8"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value of </a:t>
            </a:r>
            <a:r>
              <a:rPr lang="en-US" dirty="0" err="1" smtClean="0"/>
              <a:t>x</a:t>
            </a:r>
            <a:r>
              <a:rPr lang="en-US" dirty="0" smtClean="0"/>
              <a:t>.</a:t>
            </a:r>
          </a:p>
          <a:p>
            <a:endParaRPr lang="en-US" dirty="0" smtClean="0"/>
          </a:p>
          <a:p>
            <a:pPr>
              <a:buNone/>
            </a:pPr>
            <a:endParaRPr lang="en-US" dirty="0" smtClean="0"/>
          </a:p>
          <a:p>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5</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graphicFrame>
        <p:nvGraphicFramePr>
          <p:cNvPr id="16" name="Object 15"/>
          <p:cNvGraphicFramePr>
            <a:graphicFrameLocks noChangeAspect="1"/>
          </p:cNvGraphicFramePr>
          <p:nvPr/>
        </p:nvGraphicFramePr>
        <p:xfrm>
          <a:off x="1041400" y="4651375"/>
          <a:ext cx="768350" cy="1016000"/>
        </p:xfrm>
        <a:graphic>
          <a:graphicData uri="http://schemas.openxmlformats.org/presentationml/2006/ole">
            <p:oleObj spid="_x0000_s109570" name="Equation" r:id="rId5" imgW="317500" imgH="419100" progId="Equation.3">
              <p:embed/>
            </p:oleObj>
          </a:graphicData>
        </a:graphic>
      </p:graphicFrame>
      <p:graphicFrame>
        <p:nvGraphicFramePr>
          <p:cNvPr id="103428" name="Object 4"/>
          <p:cNvGraphicFramePr>
            <a:graphicFrameLocks noChangeAspect="1"/>
          </p:cNvGraphicFramePr>
          <p:nvPr/>
        </p:nvGraphicFramePr>
        <p:xfrm>
          <a:off x="4532313" y="5080000"/>
          <a:ext cx="738187" cy="463550"/>
        </p:xfrm>
        <a:graphic>
          <a:graphicData uri="http://schemas.openxmlformats.org/presentationml/2006/ole">
            <p:oleObj spid="_x0000_s109571" name="Equation" r:id="rId6" imgW="304800" imgH="190500" progId="Equation.3">
              <p:embed/>
            </p:oleObj>
          </a:graphicData>
        </a:graphic>
      </p:graphicFrame>
      <p:graphicFrame>
        <p:nvGraphicFramePr>
          <p:cNvPr id="103429" name="Object 5"/>
          <p:cNvGraphicFramePr>
            <a:graphicFrameLocks noChangeAspect="1"/>
          </p:cNvGraphicFramePr>
          <p:nvPr/>
        </p:nvGraphicFramePr>
        <p:xfrm>
          <a:off x="1054100" y="3522663"/>
          <a:ext cx="741363" cy="461962"/>
        </p:xfrm>
        <a:graphic>
          <a:graphicData uri="http://schemas.openxmlformats.org/presentationml/2006/ole">
            <p:oleObj spid="_x0000_s109572" name="Equation" r:id="rId7" imgW="304800" imgH="190500" progId="Equation.3">
              <p:embed/>
            </p:oleObj>
          </a:graphicData>
        </a:graphic>
      </p:graphicFrame>
      <p:graphicFrame>
        <p:nvGraphicFramePr>
          <p:cNvPr id="103430" name="Object 6"/>
          <p:cNvGraphicFramePr>
            <a:graphicFrameLocks noChangeAspect="1"/>
          </p:cNvGraphicFramePr>
          <p:nvPr/>
        </p:nvGraphicFramePr>
        <p:xfrm>
          <a:off x="4625975" y="3522663"/>
          <a:ext cx="552450" cy="461962"/>
        </p:xfrm>
        <a:graphic>
          <a:graphicData uri="http://schemas.openxmlformats.org/presentationml/2006/ole">
            <p:oleObj spid="_x0000_s109573" name="Equation" r:id="rId8" imgW="228600" imgH="190500" progId="Equation.3">
              <p:embed/>
            </p:oleObj>
          </a:graphicData>
        </a:graphic>
      </p:graphicFrame>
      <p:pic>
        <p:nvPicPr>
          <p:cNvPr id="15" name="Picture 14"/>
          <p:cNvPicPr/>
          <p:nvPr/>
        </p:nvPicPr>
        <p:blipFill>
          <a:blip r:embed="rId9" cstate="print"/>
          <a:srcRect/>
          <a:stretch>
            <a:fillRect/>
          </a:stretch>
        </p:blipFill>
        <p:spPr bwMode="auto">
          <a:xfrm>
            <a:off x="5833745" y="1296055"/>
            <a:ext cx="2624455" cy="2573020"/>
          </a:xfrm>
          <a:prstGeom prst="rect">
            <a:avLst/>
          </a:prstGeom>
          <a:noFill/>
          <a:ln w="9525">
            <a:noFill/>
            <a:miter lim="800000"/>
            <a:headEnd/>
            <a:tailEnd/>
          </a:ln>
        </p:spPr>
      </p:pic>
      <p:sp>
        <p:nvSpPr>
          <p:cNvPr id="17" name="Action Button: Custom 16">
            <a:hlinkClick r:id="rId10" action="ppaction://hlinksldjump" highlightClick="1"/>
          </p:cNvPr>
          <p:cNvSpPr/>
          <p:nvPr/>
        </p:nvSpPr>
        <p:spPr>
          <a:xfrm>
            <a:off x="3948113" y="359886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Custom 17">
            <a:hlinkClick r:id="rId11" action="ppaction://hlinksldjump" highlightClick="1"/>
          </p:cNvPr>
          <p:cNvSpPr/>
          <p:nvPr/>
        </p:nvSpPr>
        <p:spPr>
          <a:xfrm>
            <a:off x="457200" y="485965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Custom 18">
            <a:hlinkClick r:id="rId12" action="ppaction://hlinksldjump" highlightClick="1"/>
          </p:cNvPr>
          <p:cNvSpPr/>
          <p:nvPr/>
        </p:nvSpPr>
        <p:spPr>
          <a:xfrm>
            <a:off x="457200" y="359886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Custom 19">
            <a:hlinkClick r:id="rId12" action="ppaction://hlinksldjump" highlightClick="1"/>
          </p:cNvPr>
          <p:cNvSpPr/>
          <p:nvPr/>
        </p:nvSpPr>
        <p:spPr>
          <a:xfrm>
            <a:off x="3948113" y="485965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3"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4"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Action Button: Custom 22">
            <a:hlinkClick r:id="rId15"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6"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7"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8"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59752"/>
          </a:xfrm>
        </p:spPr>
        <p:txBody>
          <a:bodyPr>
            <a:normAutofit/>
          </a:bodyPr>
          <a:lstStyle/>
          <a:p>
            <a:r>
              <a:rPr lang="en-US" sz="2800" cap="none" dirty="0" smtClean="0">
                <a:solidFill>
                  <a:schemeClr val="tx1"/>
                </a:solidFill>
              </a:rPr>
              <a:t>Question	1	2	3	4	5	6</a:t>
            </a:r>
            <a:endParaRPr lang="en-US" sz="2800" cap="none" dirty="0">
              <a:solidFill>
                <a:schemeClr val="tx1"/>
              </a:solidFill>
            </a:endParaRPr>
          </a:p>
        </p:txBody>
      </p:sp>
      <p:sp>
        <p:nvSpPr>
          <p:cNvPr id="3" name="Content Placeholder 2"/>
          <p:cNvSpPr>
            <a:spLocks noGrp="1"/>
          </p:cNvSpPr>
          <p:nvPr>
            <p:ph sz="quarter" idx="1"/>
          </p:nvPr>
        </p:nvSpPr>
        <p:spPr>
          <a:xfrm>
            <a:off x="457200" y="1358900"/>
            <a:ext cx="7467600" cy="5115052"/>
          </a:xfrm>
        </p:spPr>
        <p:txBody>
          <a:bodyPr/>
          <a:lstStyle/>
          <a:p>
            <a:r>
              <a:rPr lang="en-US" dirty="0" smtClean="0"/>
              <a:t>Find the value of </a:t>
            </a:r>
            <a:r>
              <a:rPr lang="en-US" dirty="0" err="1" smtClean="0"/>
              <a:t>x</a:t>
            </a:r>
            <a:r>
              <a:rPr lang="en-US" dirty="0" smtClean="0"/>
              <a:t>.</a:t>
            </a:r>
          </a:p>
          <a:p>
            <a:endParaRPr lang="en-US" dirty="0" smtClean="0"/>
          </a:p>
          <a:p>
            <a:pPr>
              <a:buNone/>
            </a:pPr>
            <a:endParaRPr lang="en-US" dirty="0" smtClean="0"/>
          </a:p>
          <a:p>
            <a:endParaRPr lang="en-US" dirty="0" smtClean="0"/>
          </a:p>
          <a:p>
            <a:endParaRPr lang="en-US" dirty="0" smtClean="0"/>
          </a:p>
          <a:p>
            <a:pPr>
              <a:buNone/>
            </a:pPr>
            <a:r>
              <a:rPr lang="en-US" dirty="0" smtClean="0"/>
              <a:t>A	  				B</a:t>
            </a:r>
          </a:p>
          <a:p>
            <a:pPr>
              <a:buNone/>
            </a:pPr>
            <a:endParaRPr lang="en-US" dirty="0" smtClean="0"/>
          </a:p>
          <a:p>
            <a:pPr>
              <a:buNone/>
            </a:pPr>
            <a:endParaRPr lang="en-US" b="1" dirty="0" smtClean="0"/>
          </a:p>
          <a:p>
            <a:pPr>
              <a:buNone/>
            </a:pPr>
            <a:r>
              <a:rPr lang="en-US" dirty="0" smtClean="0"/>
              <a:t>C					D</a:t>
            </a:r>
          </a:p>
          <a:p>
            <a:pPr>
              <a:buNone/>
            </a:pPr>
            <a:endParaRPr lang="en-US" dirty="0" smtClean="0"/>
          </a:p>
          <a:p>
            <a:pPr>
              <a:buNone/>
            </a:pPr>
            <a:endParaRPr lang="en-US" dirty="0" smtClean="0"/>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387600" y="834390"/>
            <a:ext cx="4356100" cy="461665"/>
          </a:xfrm>
          <a:prstGeom prst="rect">
            <a:avLst/>
          </a:prstGeom>
          <a:noFill/>
        </p:spPr>
        <p:txBody>
          <a:bodyPr wrap="square" rtlCol="0">
            <a:spAutoFit/>
          </a:bodyPr>
          <a:lstStyle/>
          <a:p>
            <a:r>
              <a:rPr 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6</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Action Button: Custom 7">
            <a:hlinkClick r:id="rId4" action="ppaction://hlinksldjump" highlightClick="1"/>
          </p:cNvPr>
          <p:cNvSpPr/>
          <p:nvPr/>
        </p:nvSpPr>
        <p:spPr>
          <a:xfrm>
            <a:off x="22479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746500" y="6289286"/>
            <a:ext cx="1524000" cy="369332"/>
          </a:xfrm>
          <a:prstGeom prst="rect">
            <a:avLst/>
          </a:prstGeom>
          <a:noFill/>
        </p:spPr>
        <p:txBody>
          <a:bodyPr wrap="square" rtlCol="0">
            <a:spAutoFit/>
          </a:bodyPr>
          <a:lstStyle/>
          <a:p>
            <a:pPr>
              <a:buNone/>
            </a:pPr>
            <a:r>
              <a:rPr lang="en-US" dirty="0" smtClean="0">
                <a:solidFill>
                  <a:schemeClr val="accent4"/>
                </a:solidFill>
              </a:rPr>
              <a:t>I need help!</a:t>
            </a:r>
            <a:endParaRPr lang="en-US" dirty="0">
              <a:solidFill>
                <a:schemeClr val="accent4"/>
              </a:solidFill>
            </a:endParaRPr>
          </a:p>
        </p:txBody>
      </p:sp>
      <p:graphicFrame>
        <p:nvGraphicFramePr>
          <p:cNvPr id="16" name="Object 15"/>
          <p:cNvGraphicFramePr>
            <a:graphicFrameLocks noChangeAspect="1"/>
          </p:cNvGraphicFramePr>
          <p:nvPr/>
        </p:nvGraphicFramePr>
        <p:xfrm>
          <a:off x="1055528" y="4927600"/>
          <a:ext cx="738294" cy="461434"/>
        </p:xfrm>
        <a:graphic>
          <a:graphicData uri="http://schemas.openxmlformats.org/presentationml/2006/ole">
            <p:oleObj spid="_x0000_s110594" name="Equation" r:id="rId5" imgW="304800" imgH="190500" progId="Equation.3">
              <p:embed/>
            </p:oleObj>
          </a:graphicData>
        </a:graphic>
      </p:graphicFrame>
      <p:graphicFrame>
        <p:nvGraphicFramePr>
          <p:cNvPr id="103428" name="Object 4"/>
          <p:cNvGraphicFramePr>
            <a:graphicFrameLocks noChangeAspect="1"/>
          </p:cNvGraphicFramePr>
          <p:nvPr/>
        </p:nvGraphicFramePr>
        <p:xfrm>
          <a:off x="4902200" y="4925484"/>
          <a:ext cx="892175" cy="463550"/>
        </p:xfrm>
        <a:graphic>
          <a:graphicData uri="http://schemas.openxmlformats.org/presentationml/2006/ole">
            <p:oleObj spid="_x0000_s110595" name="Equation" r:id="rId6" imgW="368300" imgH="190500" progId="Equation.3">
              <p:embed/>
            </p:oleObj>
          </a:graphicData>
        </a:graphic>
      </p:graphicFrame>
      <p:graphicFrame>
        <p:nvGraphicFramePr>
          <p:cNvPr id="103429" name="Object 5"/>
          <p:cNvGraphicFramePr>
            <a:graphicFrameLocks noChangeAspect="1"/>
          </p:cNvGraphicFramePr>
          <p:nvPr/>
        </p:nvGraphicFramePr>
        <p:xfrm>
          <a:off x="1006475" y="3276600"/>
          <a:ext cx="835025" cy="954088"/>
        </p:xfrm>
        <a:graphic>
          <a:graphicData uri="http://schemas.openxmlformats.org/presentationml/2006/ole">
            <p:oleObj spid="_x0000_s110596" name="Equation" r:id="rId7" imgW="342900" imgH="393700" progId="Equation.3">
              <p:embed/>
            </p:oleObj>
          </a:graphicData>
        </a:graphic>
      </p:graphicFrame>
      <p:graphicFrame>
        <p:nvGraphicFramePr>
          <p:cNvPr id="103430" name="Object 6"/>
          <p:cNvGraphicFramePr>
            <a:graphicFrameLocks noChangeAspect="1"/>
          </p:cNvGraphicFramePr>
          <p:nvPr/>
        </p:nvGraphicFramePr>
        <p:xfrm>
          <a:off x="4902200" y="3522663"/>
          <a:ext cx="892175" cy="461962"/>
        </p:xfrm>
        <a:graphic>
          <a:graphicData uri="http://schemas.openxmlformats.org/presentationml/2006/ole">
            <p:oleObj spid="_x0000_s110597" name="Equation" r:id="rId8" imgW="368300" imgH="190500" progId="Equation.3">
              <p:embed/>
            </p:oleObj>
          </a:graphicData>
        </a:graphic>
      </p:graphicFrame>
      <p:pic>
        <p:nvPicPr>
          <p:cNvPr id="15" name="Picture 14"/>
          <p:cNvPicPr/>
          <p:nvPr/>
        </p:nvPicPr>
        <p:blipFill>
          <a:blip r:embed="rId9" cstate="print"/>
          <a:srcRect/>
          <a:stretch>
            <a:fillRect/>
          </a:stretch>
        </p:blipFill>
        <p:spPr bwMode="auto">
          <a:xfrm>
            <a:off x="4203065" y="1358900"/>
            <a:ext cx="3937635" cy="1993053"/>
          </a:xfrm>
          <a:prstGeom prst="rect">
            <a:avLst/>
          </a:prstGeom>
          <a:noFill/>
          <a:ln w="9525">
            <a:noFill/>
            <a:miter lim="800000"/>
            <a:headEnd/>
            <a:tailEnd/>
          </a:ln>
        </p:spPr>
      </p:pic>
      <p:sp>
        <p:nvSpPr>
          <p:cNvPr id="17" name="Action Button: Custom 16">
            <a:hlinkClick r:id="rId10" action="ppaction://hlinksldjump" highlightClick="1"/>
          </p:cNvPr>
          <p:cNvSpPr/>
          <p:nvPr/>
        </p:nvSpPr>
        <p:spPr>
          <a:xfrm>
            <a:off x="3910965" y="4948873"/>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Custom 17">
            <a:hlinkClick r:id="rId11" action="ppaction://hlinksldjump" highlightClick="1"/>
          </p:cNvPr>
          <p:cNvSpPr/>
          <p:nvPr/>
        </p:nvSpPr>
        <p:spPr>
          <a:xfrm>
            <a:off x="471328"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Custom 18">
            <a:hlinkClick r:id="rId12" action="ppaction://hlinksldjump" highlightClick="1"/>
          </p:cNvPr>
          <p:cNvSpPr/>
          <p:nvPr/>
        </p:nvSpPr>
        <p:spPr>
          <a:xfrm>
            <a:off x="3910965" y="3543935"/>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Custom 19">
            <a:hlinkClick r:id="rId12" action="ppaction://hlinksldjump" highlightClick="1"/>
          </p:cNvPr>
          <p:cNvSpPr/>
          <p:nvPr/>
        </p:nvSpPr>
        <p:spPr>
          <a:xfrm>
            <a:off x="422275" y="4925484"/>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Custom 20">
            <a:hlinkClick r:id="rId13" action="ppaction://hlinksldjump" highlightClick="1"/>
          </p:cNvPr>
          <p:cNvSpPr/>
          <p:nvPr/>
        </p:nvSpPr>
        <p:spPr>
          <a:xfrm>
            <a:off x="31623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Action Button: Custom 21">
            <a:hlinkClick r:id="rId14" action="ppaction://hlinksldjump" highlightClick="1"/>
          </p:cNvPr>
          <p:cNvSpPr/>
          <p:nvPr/>
        </p:nvSpPr>
        <p:spPr>
          <a:xfrm>
            <a:off x="3948113"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Action Button: Custom 23">
            <a:hlinkClick r:id="rId15" action="ppaction://hlinksldjump" highlightClick="1"/>
          </p:cNvPr>
          <p:cNvSpPr/>
          <p:nvPr/>
        </p:nvSpPr>
        <p:spPr>
          <a:xfrm>
            <a:off x="49784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Action Button: Custom 24">
            <a:hlinkClick r:id="rId16" action="ppaction://hlinksldjump" highlightClick="1"/>
          </p:cNvPr>
          <p:cNvSpPr/>
          <p:nvPr/>
        </p:nvSpPr>
        <p:spPr>
          <a:xfrm>
            <a:off x="5857505"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Action Button: Custom 25">
            <a:hlinkClick r:id="rId17" action="ppaction://hlinksldjump" highlightClick="1"/>
          </p:cNvPr>
          <p:cNvSpPr/>
          <p:nvPr/>
        </p:nvSpPr>
        <p:spPr>
          <a:xfrm>
            <a:off x="6743700" y="393700"/>
            <a:ext cx="584200"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Action Button: Custom 26">
            <a:hlinkClick r:id="rId18" action="ppaction://hlinksldjump" highlightClick="1"/>
          </p:cNvPr>
          <p:cNvSpPr/>
          <p:nvPr/>
        </p:nvSpPr>
        <p:spPr>
          <a:xfrm>
            <a:off x="3656012" y="6217928"/>
            <a:ext cx="1614487" cy="440690"/>
          </a:xfrm>
          <a:prstGeom prst="actionButtonBlank">
            <a:avLst/>
          </a:prstGeom>
          <a:noFill/>
          <a:ln w="34925">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Action Button: Home 27">
            <a:hlinkClick r:id="rId3" action="ppaction://hlinksldjump" highlightClick="1"/>
          </p:cNvPr>
          <p:cNvSpPr/>
          <p:nvPr/>
        </p:nvSpPr>
        <p:spPr>
          <a:xfrm>
            <a:off x="8140700" y="632901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96219"/>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Application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quarter" idx="1"/>
          </p:nvPr>
        </p:nvSpPr>
        <p:spPr>
          <a:xfrm>
            <a:off x="457200" y="1179286"/>
            <a:ext cx="5651500" cy="5294666"/>
          </a:xfrm>
        </p:spPr>
        <p:txBody>
          <a:bodyPr/>
          <a:lstStyle/>
          <a:p>
            <a:r>
              <a:rPr lang="en-US" dirty="0" smtClean="0"/>
              <a:t>The logo on the recycling bin below resembles an equilateral triangle with side lengths of six centimeters.  What is the approximate height of the logo?  </a:t>
            </a:r>
            <a:endParaRPr lang="en-US" dirty="0"/>
          </a:p>
        </p:txBody>
      </p:sp>
      <p:sp>
        <p:nvSpPr>
          <p:cNvPr id="4" name="Action Button: Home 3">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Action Button: Forward or Next 6">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pic>
        <p:nvPicPr>
          <p:cNvPr id="8" name="Picture 7"/>
          <p:cNvPicPr>
            <a:picLocks noChangeAspect="1"/>
          </p:cNvPicPr>
          <p:nvPr/>
        </p:nvPicPr>
        <p:blipFill>
          <a:blip r:embed="rId3"/>
          <a:stretch>
            <a:fillRect/>
          </a:stretch>
        </p:blipFill>
        <p:spPr>
          <a:xfrm>
            <a:off x="3777544" y="3293836"/>
            <a:ext cx="3459462" cy="2802164"/>
          </a:xfrm>
          <a:prstGeom prst="rect">
            <a:avLst/>
          </a:prstGeom>
        </p:spPr>
      </p:pic>
      <p:sp>
        <p:nvSpPr>
          <p:cNvPr id="9" name="Action Button: Back or Previous 8">
            <a:hlinkClick r:id="rId2"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96219"/>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Application:  Solution</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sz="quarter" idx="1"/>
          </p:nvPr>
        </p:nvSpPr>
        <p:spPr>
          <a:xfrm>
            <a:off x="457199" y="834391"/>
            <a:ext cx="6998406" cy="2467610"/>
          </a:xfrm>
        </p:spPr>
        <p:txBody>
          <a:bodyPr>
            <a:noAutofit/>
          </a:bodyPr>
          <a:lstStyle/>
          <a:p>
            <a:r>
              <a:rPr lang="en-US" sz="2000" dirty="0" smtClean="0"/>
              <a:t>Draw the equilateral triangle described.  Since it is equilateral, all three angles are 60 degrees.  </a:t>
            </a:r>
          </a:p>
          <a:p>
            <a:r>
              <a:rPr lang="en-US" sz="2000" dirty="0" smtClean="0"/>
              <a:t>When you draw in the altitude, the top angle is cut in half, so two 30-60-90 triangles are formed.  Use </a:t>
            </a:r>
            <a:r>
              <a:rPr lang="en-US" sz="2000" dirty="0" err="1" smtClean="0"/>
              <a:t>h</a:t>
            </a:r>
            <a:r>
              <a:rPr lang="en-US" sz="2000" dirty="0" smtClean="0"/>
              <a:t> to measure the height of the triangle which is also the “longer leg” of each 30-60-90 triangle.  </a:t>
            </a:r>
          </a:p>
          <a:p>
            <a:r>
              <a:rPr lang="en-US" sz="2000" dirty="0" smtClean="0"/>
              <a:t>Use your formula and given information to solve for </a:t>
            </a:r>
            <a:r>
              <a:rPr lang="en-US" sz="2000" dirty="0" err="1" smtClean="0"/>
              <a:t>h</a:t>
            </a:r>
            <a:r>
              <a:rPr lang="en-US" sz="2000" dirty="0" smtClean="0"/>
              <a:t>.  </a:t>
            </a:r>
          </a:p>
        </p:txBody>
      </p:sp>
      <p:sp>
        <p:nvSpPr>
          <p:cNvPr id="4" name="Action Button: Home 3">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Action Button: Forward or Next 6">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pic>
        <p:nvPicPr>
          <p:cNvPr id="8" name="Picture 7"/>
          <p:cNvPicPr>
            <a:picLocks noChangeAspect="1"/>
          </p:cNvPicPr>
          <p:nvPr/>
        </p:nvPicPr>
        <p:blipFill>
          <a:blip r:embed="rId4"/>
          <a:stretch>
            <a:fillRect/>
          </a:stretch>
        </p:blipFill>
        <p:spPr>
          <a:xfrm>
            <a:off x="7455605" y="1108965"/>
            <a:ext cx="1370189" cy="1109853"/>
          </a:xfrm>
          <a:prstGeom prst="rect">
            <a:avLst/>
          </a:prstGeom>
        </p:spPr>
      </p:pic>
      <p:graphicFrame>
        <p:nvGraphicFramePr>
          <p:cNvPr id="10" name="Object 9"/>
          <p:cNvGraphicFramePr>
            <a:graphicFrameLocks noChangeAspect="1"/>
          </p:cNvGraphicFramePr>
          <p:nvPr/>
        </p:nvGraphicFramePr>
        <p:xfrm>
          <a:off x="814590" y="3538473"/>
          <a:ext cx="3757411" cy="1956985"/>
        </p:xfrm>
        <a:graphic>
          <a:graphicData uri="http://schemas.openxmlformats.org/presentationml/2006/ole">
            <p:oleObj spid="_x0000_s125954" name="Equation" r:id="rId5" imgW="1828800" imgH="952500" progId="Equation.3">
              <p:embed/>
            </p:oleObj>
          </a:graphicData>
        </a:graphic>
      </p:graphicFrame>
      <p:pic>
        <p:nvPicPr>
          <p:cNvPr id="11" name="Picture 10"/>
          <p:cNvPicPr>
            <a:picLocks noChangeAspect="1"/>
          </p:cNvPicPr>
          <p:nvPr/>
        </p:nvPicPr>
        <p:blipFill>
          <a:blip r:embed="rId6"/>
          <a:stretch>
            <a:fillRect/>
          </a:stretch>
        </p:blipFill>
        <p:spPr>
          <a:xfrm>
            <a:off x="5149992" y="3538473"/>
            <a:ext cx="2990708" cy="2568108"/>
          </a:xfrm>
          <a:prstGeom prst="rect">
            <a:avLst/>
          </a:prstGeom>
        </p:spPr>
      </p:pic>
      <p:grpSp>
        <p:nvGrpSpPr>
          <p:cNvPr id="12" name="Group 11"/>
          <p:cNvGrpSpPr/>
          <p:nvPr/>
        </p:nvGrpSpPr>
        <p:grpSpPr>
          <a:xfrm>
            <a:off x="814589" y="4467422"/>
            <a:ext cx="3757411" cy="1474499"/>
            <a:chOff x="5575300" y="5263244"/>
            <a:chExt cx="1244600" cy="650079"/>
          </a:xfrm>
        </p:grpSpPr>
        <p:sp>
          <p:nvSpPr>
            <p:cNvPr id="13" name="TextBox 12"/>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4" name="TextBox 13"/>
            <p:cNvSpPr txBox="1"/>
            <p:nvPr/>
          </p:nvSpPr>
          <p:spPr>
            <a:xfrm>
              <a:off x="5575300" y="5791199"/>
              <a:ext cx="1244600" cy="122124"/>
            </a:xfrm>
            <a:prstGeom prst="rect">
              <a:avLst/>
            </a:prstGeom>
            <a:noFill/>
            <a:ln>
              <a:solidFill>
                <a:schemeClr val="accent3"/>
              </a:solidFill>
            </a:ln>
          </p:spPr>
          <p:txBody>
            <a:bodyPr wrap="square" rtlCol="0">
              <a:spAutoFit/>
            </a:bodyPr>
            <a:lstStyle/>
            <a:p>
              <a:pPr algn="ctr"/>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1727200"/>
            <a:ext cx="6172200" cy="3291362"/>
          </a:xfrm>
        </p:spPr>
        <p:txBody>
          <a:bodyPr>
            <a:normAutofit fontScale="90000"/>
          </a:bodyPr>
          <a:lstStyle/>
          <a:p>
            <a:r>
              <a:rPr lang="en-US" dirty="0" smtClean="0">
                <a:solidFill>
                  <a:srgbClr val="FF8A26"/>
                </a:solidFill>
              </a:rPr>
              <a:t/>
            </a:r>
            <a:br>
              <a:rPr lang="en-US" dirty="0" smtClean="0">
                <a:solidFill>
                  <a:srgbClr val="FF8A26"/>
                </a:solidFill>
              </a:rPr>
            </a:br>
            <a:r>
              <a:rPr lang="en-US" dirty="0" smtClean="0">
                <a:solidFill>
                  <a:srgbClr val="FF8A26"/>
                </a:solidFill>
              </a:rPr>
              <a:t>You discovered rules for 45-45-90 and 30-60-90 triangles and practiced applying those rules.  I hope you feel confident solving problems involving special right triangles! </a:t>
            </a:r>
            <a:endParaRPr lang="en-US" dirty="0">
              <a:solidFill>
                <a:srgbClr val="FF8A26"/>
              </a:solidFill>
            </a:endParaRPr>
          </a:p>
        </p:txBody>
      </p:sp>
      <p:sp>
        <p:nvSpPr>
          <p:cNvPr id="5" name="Subtitle 4"/>
          <p:cNvSpPr>
            <a:spLocks noGrp="1"/>
          </p:cNvSpPr>
          <p:nvPr>
            <p:ph type="subTitle" idx="1"/>
          </p:nvPr>
        </p:nvSpPr>
        <p:spPr/>
        <p:txBody>
          <a:bodyPr/>
          <a:lstStyle/>
          <a:p>
            <a:endParaRPr lang="en-US"/>
          </a:p>
        </p:txBody>
      </p:sp>
      <p:sp>
        <p:nvSpPr>
          <p:cNvPr id="6" name="TextBox 5"/>
          <p:cNvSpPr txBox="1"/>
          <p:nvPr/>
        </p:nvSpPr>
        <p:spPr>
          <a:xfrm>
            <a:off x="2286000" y="677333"/>
            <a:ext cx="6172200" cy="707886"/>
          </a:xfrm>
          <a:prstGeom prst="rect">
            <a:avLst/>
          </a:prstGeom>
          <a:noFill/>
        </p:spPr>
        <p:txBody>
          <a:bodyPr wrap="square" rtlCol="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Great Job! </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ight Triangle 8"/>
          <p:cNvSpPr/>
          <p:nvPr/>
        </p:nvSpPr>
        <p:spPr>
          <a:xfrm>
            <a:off x="6688208" y="4438366"/>
            <a:ext cx="1469600" cy="1742792"/>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Callout 9"/>
          <p:cNvSpPr/>
          <p:nvPr/>
        </p:nvSpPr>
        <p:spPr>
          <a:xfrm>
            <a:off x="7317060" y="4085658"/>
            <a:ext cx="1517448" cy="954386"/>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688208" y="5931336"/>
            <a:ext cx="249978" cy="249823"/>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rc 2"/>
          <p:cNvSpPr>
            <a:spLocks/>
          </p:cNvSpPr>
          <p:nvPr/>
        </p:nvSpPr>
        <p:spPr bwMode="auto">
          <a:xfrm flipV="1">
            <a:off x="6897541" y="5495383"/>
            <a:ext cx="414393" cy="236868"/>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3" name="Oval 12"/>
          <p:cNvSpPr/>
          <p:nvPr/>
        </p:nvSpPr>
        <p:spPr>
          <a:xfrm flipV="1">
            <a:off x="6920610" y="5303953"/>
            <a:ext cx="82024" cy="9571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flipV="1">
            <a:off x="7112000" y="5297037"/>
            <a:ext cx="82024" cy="95715"/>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7569200" y="4438366"/>
            <a:ext cx="889000" cy="369332"/>
          </a:xfrm>
          <a:prstGeom prst="rect">
            <a:avLst/>
          </a:prstGeom>
          <a:noFill/>
        </p:spPr>
        <p:txBody>
          <a:bodyPr wrap="square" rtlCol="0">
            <a:spAutoFit/>
          </a:bodyPr>
          <a:lstStyle/>
          <a:p>
            <a:r>
              <a:rPr lang="en-US" dirty="0" smtClean="0"/>
              <a:t>Bye!</a:t>
            </a:r>
            <a:endParaRPr lang="en-US" dirty="0"/>
          </a:p>
        </p:txBody>
      </p:sp>
      <p:sp>
        <p:nvSpPr>
          <p:cNvPr id="16" name="Action Button: Home 15">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ction Button: Back or Previous 16">
            <a:hlinkClick r:id="rId3"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Action Button: Home 17">
            <a:hlinkClick r:id="rId2" action="ppaction://hlinksldjump" highlightClick="1"/>
          </p:cNvPr>
          <p:cNvSpPr/>
          <p:nvPr/>
        </p:nvSpPr>
        <p:spPr>
          <a:xfrm>
            <a:off x="8140700" y="632901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useBgFill="1">
        <p:nvSpPr>
          <p:cNvPr id="10" name="Action Button: Custom 9">
            <a:hlinkClick r:id="rId2" action="ppaction://hlinksldjump" highlightClick="1"/>
          </p:cNvPr>
          <p:cNvSpPr/>
          <p:nvPr/>
        </p:nvSpPr>
        <p:spPr>
          <a:xfrm>
            <a:off x="2540000" y="789940"/>
            <a:ext cx="4826000" cy="440690"/>
          </a:xfrm>
          <a:prstGeom prst="actionButtonBlank">
            <a:avLst/>
          </a:prstGeom>
          <a:ln w="6350" cap="flat" cmpd="sng" algn="ctr">
            <a:solidFill>
              <a:schemeClr val="accent1">
                <a:shade val="70000"/>
                <a:satMod val="1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22120" y="241300"/>
            <a:ext cx="6172200" cy="593090"/>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Home Page Menu</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type="body" idx="1"/>
          </p:nvPr>
        </p:nvSpPr>
        <p:spPr>
          <a:xfrm>
            <a:off x="2540000" y="789941"/>
            <a:ext cx="5181600" cy="5780192"/>
          </a:xfrm>
        </p:spPr>
        <p:txBody>
          <a:bodyPr>
            <a:noAutofit/>
          </a:bodyPr>
          <a:lstStyle/>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Triangle Terminology</a:t>
            </a:r>
          </a:p>
          <a:p>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Exploring 45-45-90 Triangles</a:t>
            </a:r>
          </a:p>
          <a:p>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Exploring 30-60-90 Triangles</a:t>
            </a:r>
          </a:p>
          <a:p>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Example Problems </a:t>
            </a:r>
          </a:p>
          <a:p>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Simplifying Radicals Review</a:t>
            </a:r>
          </a:p>
          <a:p>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Practice Problems</a:t>
            </a:r>
          </a:p>
          <a:p>
            <a:pPr>
              <a:buNone/>
            </a:pPr>
            <a:endPar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Application Problem</a:t>
            </a:r>
            <a:endParaRPr lang="en-US"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1" name="Action Button: Custom 10">
            <a:hlinkClick r:id="rId3" action="ppaction://hlinksldjump" highlightClick="1"/>
          </p:cNvPr>
          <p:cNvSpPr/>
          <p:nvPr/>
        </p:nvSpPr>
        <p:spPr>
          <a:xfrm>
            <a:off x="2540000" y="1648460"/>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Custom 11">
            <a:hlinkClick r:id="rId4" action="ppaction://hlinksldjump" highlightClick="1"/>
          </p:cNvPr>
          <p:cNvSpPr/>
          <p:nvPr/>
        </p:nvSpPr>
        <p:spPr>
          <a:xfrm>
            <a:off x="2540000" y="2524760"/>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ction Button: Custom 12">
            <a:hlinkClick r:id="rId5" action="ppaction://hlinksldjump" highlightClick="1"/>
          </p:cNvPr>
          <p:cNvSpPr/>
          <p:nvPr/>
        </p:nvSpPr>
        <p:spPr>
          <a:xfrm>
            <a:off x="2540000" y="3464560"/>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ction Button: Custom 13">
            <a:hlinkClick r:id="rId6" action="ppaction://hlinksldjump" highlightClick="1"/>
          </p:cNvPr>
          <p:cNvSpPr/>
          <p:nvPr/>
        </p:nvSpPr>
        <p:spPr>
          <a:xfrm>
            <a:off x="2540000" y="4269740"/>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ction Button: Custom 14">
            <a:hlinkClick r:id="rId7" action="ppaction://hlinksldjump" highlightClick="1"/>
          </p:cNvPr>
          <p:cNvSpPr/>
          <p:nvPr/>
        </p:nvSpPr>
        <p:spPr>
          <a:xfrm>
            <a:off x="2540000" y="5158740"/>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Action Button: Home 18">
            <a:hlinkClick r:id="rId8"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Action Button: Custom 15">
            <a:hlinkClick r:id="rId9" action="ppaction://hlinksldjump" highlightClick="1"/>
          </p:cNvPr>
          <p:cNvSpPr/>
          <p:nvPr/>
        </p:nvSpPr>
        <p:spPr>
          <a:xfrm>
            <a:off x="2540000" y="6120552"/>
            <a:ext cx="4826000"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ction Button: Custom 16">
            <a:hlinkClick r:id="rId10" action="ppaction://hlinksldjump" highlightClick="1"/>
          </p:cNvPr>
          <p:cNvSpPr/>
          <p:nvPr/>
        </p:nvSpPr>
        <p:spPr>
          <a:xfrm>
            <a:off x="7894320" y="6120552"/>
            <a:ext cx="830581" cy="449580"/>
          </a:xfrm>
          <a:prstGeom prst="actionButtonBlank">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7894320" y="6120552"/>
            <a:ext cx="830581" cy="307777"/>
          </a:xfrm>
          <a:prstGeom prst="rect">
            <a:avLst/>
          </a:prstGeom>
          <a:noFill/>
        </p:spPr>
        <p:txBody>
          <a:bodyPr wrap="square" rtlCol="0" anchor="b">
            <a:spAutoFit/>
          </a:bodyPr>
          <a:lstStyle/>
          <a:p>
            <a:r>
              <a:rPr lang="en-US" sz="1400" dirty="0" smtClean="0">
                <a:solidFill>
                  <a:srgbClr val="FF8A26"/>
                </a:solidFill>
              </a:rPr>
              <a:t>Credits</a:t>
            </a:r>
            <a:endParaRPr lang="en-US" sz="1400" dirty="0">
              <a:solidFill>
                <a:srgbClr val="FF8A26"/>
              </a:solidFill>
            </a:endParaRPr>
          </a:p>
        </p:txBody>
      </p:sp>
      <p:sp>
        <p:nvSpPr>
          <p:cNvPr id="20" name="Action Button: Forward or Next 19">
            <a:hlinkClick r:id="" action="ppaction://hlinkshowjump?jump=nextslide"/>
          </p:cNvPr>
          <p:cNvSpPr/>
          <p:nvPr/>
        </p:nvSpPr>
        <p:spPr>
          <a:xfrm>
            <a:off x="2263289" y="95631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1" name="Action Button: Forward or Next 20">
            <a:hlinkClick r:id="rId3" action="ppaction://hlinksldjump"/>
          </p:cNvPr>
          <p:cNvSpPr/>
          <p:nvPr/>
        </p:nvSpPr>
        <p:spPr>
          <a:xfrm>
            <a:off x="2263289" y="185420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3" name="Action Button: Forward or Next 22">
            <a:hlinkClick r:id="rId5" action="ppaction://hlinksldjump"/>
          </p:cNvPr>
          <p:cNvSpPr/>
          <p:nvPr/>
        </p:nvSpPr>
        <p:spPr>
          <a:xfrm>
            <a:off x="2263289" y="367030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4" name="Action Button: Forward or Next 23">
            <a:hlinkClick r:id="rId4" action="ppaction://hlinksldjump"/>
          </p:cNvPr>
          <p:cNvSpPr/>
          <p:nvPr/>
        </p:nvSpPr>
        <p:spPr>
          <a:xfrm>
            <a:off x="2263289" y="273050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5" name="Action Button: Forward or Next 24">
            <a:hlinkClick r:id="rId6" action="ppaction://hlinksldjump"/>
          </p:cNvPr>
          <p:cNvSpPr/>
          <p:nvPr/>
        </p:nvSpPr>
        <p:spPr>
          <a:xfrm>
            <a:off x="2263289" y="447548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6" name="Action Button: Forward or Next 25">
            <a:hlinkClick r:id="rId7" action="ppaction://hlinksldjump"/>
          </p:cNvPr>
          <p:cNvSpPr/>
          <p:nvPr/>
        </p:nvSpPr>
        <p:spPr>
          <a:xfrm>
            <a:off x="2263289" y="5364480"/>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7" name="Action Button: Forward or Next 26">
            <a:hlinkClick r:id="rId9" action="ppaction://hlinksldjump"/>
          </p:cNvPr>
          <p:cNvSpPr/>
          <p:nvPr/>
        </p:nvSpPr>
        <p:spPr>
          <a:xfrm>
            <a:off x="2263289" y="6306409"/>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8" name="Action Button: Forward or Next 27">
            <a:hlinkClick r:id="rId10" action="ppaction://hlinksldjump"/>
          </p:cNvPr>
          <p:cNvSpPr/>
          <p:nvPr/>
        </p:nvSpPr>
        <p:spPr>
          <a:xfrm>
            <a:off x="8181489" y="587671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9" name="Action Button: Return 28">
            <a:hlinkClick r:id="" action="ppaction://hlinkshowjump?jump=lastslideviewed" highlightClick="1"/>
          </p:cNvPr>
          <p:cNvSpPr/>
          <p:nvPr/>
        </p:nvSpPr>
        <p:spPr>
          <a:xfrm>
            <a:off x="405348" y="6120552"/>
            <a:ext cx="328079" cy="4495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Simplifying Radicals Tutorial</a:t>
            </a:r>
            <a:endParaRPr lang="en-US" dirty="0"/>
          </a:p>
        </p:txBody>
      </p:sp>
      <p:graphicFrame>
        <p:nvGraphicFramePr>
          <p:cNvPr id="4" name="Content Placeholder 3"/>
          <p:cNvGraphicFramePr>
            <a:graphicFrameLocks noChangeAspect="1"/>
          </p:cNvGraphicFramePr>
          <p:nvPr>
            <p:ph sz="quarter" idx="1"/>
          </p:nvPr>
        </p:nvGraphicFramePr>
        <p:xfrm>
          <a:off x="739775" y="1887792"/>
          <a:ext cx="2249502" cy="4137010"/>
        </p:xfrm>
        <a:graphic>
          <a:graphicData uri="http://schemas.openxmlformats.org/presentationml/2006/ole">
            <p:oleObj spid="_x0000_s28674" name="Equation" r:id="rId3" imgW="939800" imgH="1727200" progId="Equation.3">
              <p:embed/>
            </p:oleObj>
          </a:graphicData>
        </a:graphic>
      </p:graphicFrame>
      <p:sp>
        <p:nvSpPr>
          <p:cNvPr id="5" name="TextBox 4"/>
          <p:cNvSpPr txBox="1"/>
          <p:nvPr/>
        </p:nvSpPr>
        <p:spPr>
          <a:xfrm>
            <a:off x="3961847" y="1623597"/>
            <a:ext cx="3962953" cy="4401205"/>
          </a:xfrm>
          <a:prstGeom prst="rect">
            <a:avLst/>
          </a:prstGeom>
          <a:noFill/>
        </p:spPr>
        <p:txBody>
          <a:bodyPr wrap="square" rtlCol="0">
            <a:spAutoFit/>
          </a:bodyPr>
          <a:lstStyle/>
          <a:p>
            <a:r>
              <a:rPr lang="en-US" sz="2000" dirty="0" smtClean="0"/>
              <a:t>Simplify.</a:t>
            </a:r>
          </a:p>
          <a:p>
            <a:endParaRPr lang="en-US" sz="2000" dirty="0" smtClean="0"/>
          </a:p>
          <a:p>
            <a:endParaRPr lang="en-US" sz="2000" dirty="0" smtClean="0"/>
          </a:p>
          <a:p>
            <a:endParaRPr lang="en-US" sz="2000" dirty="0" smtClean="0"/>
          </a:p>
          <a:p>
            <a:r>
              <a:rPr lang="en-US" sz="2000" dirty="0" smtClean="0"/>
              <a:t>Step 1:  Multiply the numerator &amp;denominator by </a:t>
            </a:r>
          </a:p>
          <a:p>
            <a:endParaRPr lang="en-US" sz="2000" dirty="0" smtClean="0"/>
          </a:p>
          <a:p>
            <a:r>
              <a:rPr lang="en-US" sz="2000" dirty="0" smtClean="0"/>
              <a:t>Step 2:  Simplify the numerator and denominator.</a:t>
            </a:r>
          </a:p>
          <a:p>
            <a:endParaRPr lang="en-US" sz="2000" dirty="0" smtClean="0"/>
          </a:p>
          <a:p>
            <a:r>
              <a:rPr lang="en-US" sz="2000" dirty="0" smtClean="0"/>
              <a:t>Step 3:  Simplify the integers  outside of the radical sign, if possible.  In this case, 5/7 is already in simplest form.  </a:t>
            </a:r>
            <a:endParaRPr lang="en-US" sz="2000" dirty="0"/>
          </a:p>
        </p:txBody>
      </p:sp>
      <p:graphicFrame>
        <p:nvGraphicFramePr>
          <p:cNvPr id="6" name="Object 5"/>
          <p:cNvGraphicFramePr>
            <a:graphicFrameLocks noChangeAspect="1"/>
          </p:cNvGraphicFramePr>
          <p:nvPr/>
        </p:nvGraphicFramePr>
        <p:xfrm>
          <a:off x="6007990" y="3164892"/>
          <a:ext cx="475031" cy="532955"/>
        </p:xfrm>
        <a:graphic>
          <a:graphicData uri="http://schemas.openxmlformats.org/presentationml/2006/ole">
            <p:oleObj spid="_x0000_s28675" name="Equation" r:id="rId4" imgW="228600" imgH="190500" progId="Equation.3">
              <p:embed/>
            </p:oleObj>
          </a:graphicData>
        </a:graphic>
      </p:graphicFrame>
      <p:sp>
        <p:nvSpPr>
          <p:cNvPr id="7" name="Action Button: Home 6">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7"/>
          <p:cNvGrpSpPr/>
          <p:nvPr/>
        </p:nvGrpSpPr>
        <p:grpSpPr>
          <a:xfrm>
            <a:off x="2133600" y="4907209"/>
            <a:ext cx="1185334" cy="1557032"/>
            <a:chOff x="5575300" y="5263244"/>
            <a:chExt cx="1244600" cy="642205"/>
          </a:xfrm>
        </p:grpSpPr>
        <p:sp>
          <p:nvSpPr>
            <p:cNvPr id="9" name="TextBox 8"/>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0" name="TextBox 9"/>
            <p:cNvSpPr txBox="1"/>
            <p:nvPr/>
          </p:nvSpPr>
          <p:spPr>
            <a:xfrm>
              <a:off x="5575300" y="5791199"/>
              <a:ext cx="1244600" cy="114250"/>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
        <p:nvSpPr>
          <p:cNvPr id="11" name="Action Button: Forward or Next 10">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2" name="Action Button: Return 11">
            <a:hlinkClick r:id="" action="ppaction://hlinkshowjump?jump=lastslideviewed" highlightClick="1"/>
          </p:cNvPr>
          <p:cNvSpPr/>
          <p:nvPr/>
        </p:nvSpPr>
        <p:spPr>
          <a:xfrm>
            <a:off x="405348" y="6120552"/>
            <a:ext cx="328079" cy="4495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Simplifying Radicals Practice</a:t>
            </a:r>
            <a:endParaRPr lang="en-US" dirty="0"/>
          </a:p>
        </p:txBody>
      </p:sp>
      <p:graphicFrame>
        <p:nvGraphicFramePr>
          <p:cNvPr id="29699" name="Content Placeholder 3"/>
          <p:cNvGraphicFramePr>
            <a:graphicFrameLocks noChangeAspect="1"/>
          </p:cNvGraphicFramePr>
          <p:nvPr/>
        </p:nvGraphicFramePr>
        <p:xfrm>
          <a:off x="5456238" y="2319338"/>
          <a:ext cx="724429" cy="1085277"/>
        </p:xfrm>
        <a:graphic>
          <a:graphicData uri="http://schemas.openxmlformats.org/presentationml/2006/ole">
            <p:oleObj spid="_x0000_s29699" name="Equation" r:id="rId3" imgW="254000" imgH="381000" progId="Equation.3">
              <p:embed/>
            </p:oleObj>
          </a:graphicData>
        </a:graphic>
      </p:graphicFrame>
      <p:graphicFrame>
        <p:nvGraphicFramePr>
          <p:cNvPr id="29700" name="Content Placeholder 3"/>
          <p:cNvGraphicFramePr>
            <a:graphicFrameLocks noChangeAspect="1"/>
          </p:cNvGraphicFramePr>
          <p:nvPr/>
        </p:nvGraphicFramePr>
        <p:xfrm>
          <a:off x="991600" y="2319338"/>
          <a:ext cx="724428" cy="1085277"/>
        </p:xfrm>
        <a:graphic>
          <a:graphicData uri="http://schemas.openxmlformats.org/presentationml/2006/ole">
            <p:oleObj spid="_x0000_s29700" name="Equation" r:id="rId4" imgW="254000" imgH="381000" progId="Equation.3">
              <p:embed/>
            </p:oleObj>
          </a:graphicData>
        </a:graphic>
      </p:graphicFrame>
      <p:sp>
        <p:nvSpPr>
          <p:cNvPr id="9" name="Action Button: Home 8">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ction Button: Back or Previous 10">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57200" y="1417638"/>
            <a:ext cx="7683500" cy="1200329"/>
          </a:xfrm>
          <a:prstGeom prst="rect">
            <a:avLst/>
          </a:prstGeom>
          <a:noFill/>
        </p:spPr>
        <p:txBody>
          <a:bodyPr wrap="square" rtlCol="0">
            <a:spAutoFit/>
          </a:bodyPr>
          <a:lstStyle/>
          <a:p>
            <a:r>
              <a:rPr lang="en-US" dirty="0" smtClean="0"/>
              <a:t>Now try it on your own!  Simplify the following expressions, then check your answers on the next slide. </a:t>
            </a:r>
          </a:p>
          <a:p>
            <a:endParaRPr lang="en-US" dirty="0" smtClean="0"/>
          </a:p>
          <a:p>
            <a:r>
              <a:rPr lang="en-US" dirty="0" smtClean="0"/>
              <a:t>a)									</a:t>
            </a:r>
            <a:r>
              <a:rPr lang="en-US" dirty="0" err="1" smtClean="0"/>
              <a:t>b</a:t>
            </a:r>
            <a:r>
              <a:rPr lang="en-US" dirty="0" smtClean="0"/>
              <a:t>)</a:t>
            </a:r>
            <a:endParaRPr lang="en-US" dirty="0"/>
          </a:p>
        </p:txBody>
      </p:sp>
      <p:sp>
        <p:nvSpPr>
          <p:cNvPr id="13" name="TextBox 12"/>
          <p:cNvSpPr txBox="1"/>
          <p:nvPr/>
        </p:nvSpPr>
        <p:spPr>
          <a:xfrm>
            <a:off x="4250267" y="6317682"/>
            <a:ext cx="3860800" cy="400110"/>
          </a:xfrm>
          <a:prstGeom prst="rect">
            <a:avLst/>
          </a:prstGeom>
          <a:noFill/>
        </p:spPr>
        <p:txBody>
          <a:bodyPr wrap="square" rtlCol="0">
            <a:spAutoFit/>
          </a:bodyPr>
          <a:lstStyle/>
          <a:p>
            <a:r>
              <a:rPr lang="en-US" sz="2000" b="1" dirty="0" smtClean="0">
                <a:solidFill>
                  <a:srgbClr val="FF8A26"/>
                </a:solidFill>
              </a:rPr>
              <a:t>Solutions on the next slide!</a:t>
            </a:r>
            <a:endParaRPr lang="en-US" sz="2000" b="1" dirty="0">
              <a:solidFill>
                <a:srgbClr val="FF8A26"/>
              </a:solidFill>
            </a:endParaRPr>
          </a:p>
        </p:txBody>
      </p:sp>
      <p:sp>
        <p:nvSpPr>
          <p:cNvPr id="14" name="Action Button: Forward or Next 13">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Simplifying </a:t>
            </a:r>
            <a:r>
              <a:rPr lang="en-US"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Radicals Practice</a:t>
            </a:r>
            <a:endParaRPr lang="en-US"/>
          </a:p>
        </p:txBody>
      </p:sp>
      <p:graphicFrame>
        <p:nvGraphicFramePr>
          <p:cNvPr id="29700" name="Content Placeholder 3"/>
          <p:cNvGraphicFramePr>
            <a:graphicFrameLocks noChangeAspect="1"/>
          </p:cNvGraphicFramePr>
          <p:nvPr/>
        </p:nvGraphicFramePr>
        <p:xfrm>
          <a:off x="992187" y="1625600"/>
          <a:ext cx="1581680" cy="4360307"/>
        </p:xfrm>
        <a:graphic>
          <a:graphicData uri="http://schemas.openxmlformats.org/presentationml/2006/ole">
            <p:oleObj spid="_x0000_s124931" name="Equation" r:id="rId3" imgW="546100" imgH="1511300" progId="Equation.3">
              <p:embed/>
            </p:oleObj>
          </a:graphicData>
        </a:graphic>
      </p:graphicFrame>
      <p:sp>
        <p:nvSpPr>
          <p:cNvPr id="9" name="Action Button: Home 8">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Action Button: Back or Previous 10">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4934" name="Object 6"/>
          <p:cNvGraphicFramePr>
            <a:graphicFrameLocks noChangeAspect="1"/>
          </p:cNvGraphicFramePr>
          <p:nvPr/>
        </p:nvGraphicFramePr>
        <p:xfrm>
          <a:off x="4774671" y="1625600"/>
          <a:ext cx="1581150" cy="4360863"/>
        </p:xfrm>
        <a:graphic>
          <a:graphicData uri="http://schemas.openxmlformats.org/presentationml/2006/ole">
            <p:oleObj spid="_x0000_s124934" name="Equation" r:id="rId5" imgW="546100" imgH="1511300" progId="Equation.3">
              <p:embed/>
            </p:oleObj>
          </a:graphicData>
        </a:graphic>
      </p:graphicFrame>
      <p:grpSp>
        <p:nvGrpSpPr>
          <p:cNvPr id="12" name="Group 11"/>
          <p:cNvGrpSpPr/>
          <p:nvPr/>
        </p:nvGrpSpPr>
        <p:grpSpPr>
          <a:xfrm>
            <a:off x="992187" y="5300971"/>
            <a:ext cx="1185334" cy="1028039"/>
            <a:chOff x="5575300" y="5263244"/>
            <a:chExt cx="1244600" cy="722676"/>
          </a:xfrm>
        </p:grpSpPr>
        <p:sp>
          <p:nvSpPr>
            <p:cNvPr id="13" name="TextBox 12"/>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4" name="TextBox 13"/>
            <p:cNvSpPr txBox="1"/>
            <p:nvPr/>
          </p:nvSpPr>
          <p:spPr>
            <a:xfrm>
              <a:off x="5575300" y="5791199"/>
              <a:ext cx="1244600" cy="194721"/>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grpSp>
        <p:nvGrpSpPr>
          <p:cNvPr id="15" name="Group 14"/>
          <p:cNvGrpSpPr/>
          <p:nvPr/>
        </p:nvGrpSpPr>
        <p:grpSpPr>
          <a:xfrm>
            <a:off x="4521199" y="5300971"/>
            <a:ext cx="1185334" cy="1028039"/>
            <a:chOff x="5575300" y="5263244"/>
            <a:chExt cx="1244600" cy="722676"/>
          </a:xfrm>
        </p:grpSpPr>
        <p:sp>
          <p:nvSpPr>
            <p:cNvPr id="16" name="TextBox 15"/>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7" name="TextBox 16"/>
            <p:cNvSpPr txBox="1"/>
            <p:nvPr/>
          </p:nvSpPr>
          <p:spPr>
            <a:xfrm>
              <a:off x="5575300" y="5791199"/>
              <a:ext cx="1244600" cy="194721"/>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
        <p:nvSpPr>
          <p:cNvPr id="18" name="TextBox 17"/>
          <p:cNvSpPr txBox="1"/>
          <p:nvPr/>
        </p:nvSpPr>
        <p:spPr>
          <a:xfrm>
            <a:off x="457200" y="1602304"/>
            <a:ext cx="7683500" cy="369332"/>
          </a:xfrm>
          <a:prstGeom prst="rect">
            <a:avLst/>
          </a:prstGeom>
          <a:noFill/>
        </p:spPr>
        <p:txBody>
          <a:bodyPr wrap="square" rtlCol="0">
            <a:spAutoFit/>
          </a:bodyPr>
          <a:lstStyle/>
          <a:p>
            <a:r>
              <a:rPr lang="en-US" dirty="0" smtClean="0"/>
              <a:t>a)									</a:t>
            </a:r>
            <a:r>
              <a:rPr lang="en-US" dirty="0" err="1" smtClean="0"/>
              <a:t>b</a:t>
            </a:r>
            <a:r>
              <a:rPr lang="en-US" dirty="0" smtClean="0"/>
              <a:t>)</a:t>
            </a:r>
            <a:endParaRPr lang="en-US" dirty="0"/>
          </a:p>
        </p:txBody>
      </p:sp>
      <p:sp>
        <p:nvSpPr>
          <p:cNvPr id="19" name="Action Button: Home 18">
            <a:hlinkClick r:id="rId4" action="ppaction://hlinksldjump" highlightClick="1"/>
          </p:cNvPr>
          <p:cNvSpPr/>
          <p:nvPr/>
        </p:nvSpPr>
        <p:spPr>
          <a:xfrm>
            <a:off x="8140700" y="632901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1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1083733"/>
            <a:ext cx="7467600" cy="5390219"/>
          </a:xfrm>
        </p:spPr>
        <p:txBody>
          <a:bodyPr/>
          <a:lstStyle/>
          <a:p>
            <a:r>
              <a:rPr lang="en-US" dirty="0" smtClean="0"/>
              <a:t>Find the length of the hypotenuse</a:t>
            </a:r>
          </a:p>
          <a:p>
            <a:pPr>
              <a:buNone/>
            </a:pPr>
            <a:r>
              <a:rPr lang="en-US" dirty="0" smtClean="0"/>
              <a:t>	 of the given triangle.  </a:t>
            </a:r>
          </a:p>
          <a:p>
            <a:endParaRPr lang="en-US" dirty="0"/>
          </a:p>
        </p:txBody>
      </p:sp>
      <p:pic>
        <p:nvPicPr>
          <p:cNvPr id="4" name="Picture 2" descr="7"/>
          <p:cNvPicPr>
            <a:picLocks noChangeAspect="1" noChangeArrowheads="1"/>
          </p:cNvPicPr>
          <p:nvPr/>
        </p:nvPicPr>
        <p:blipFill>
          <a:blip r:embed="rId3"/>
          <a:srcRect/>
          <a:stretch>
            <a:fillRect/>
          </a:stretch>
        </p:blipFill>
        <p:spPr bwMode="auto">
          <a:xfrm>
            <a:off x="5857505" y="1083733"/>
            <a:ext cx="2600695" cy="1592262"/>
          </a:xfrm>
          <a:prstGeom prst="rect">
            <a:avLst/>
          </a:prstGeom>
          <a:noFill/>
          <a:ln w="9525">
            <a:noFill/>
            <a:miter lim="800000"/>
            <a:headEnd/>
            <a:tailEnd/>
          </a:ln>
        </p:spPr>
      </p:pic>
      <p:sp>
        <p:nvSpPr>
          <p:cNvPr id="6" name="TextBox 5"/>
          <p:cNvSpPr txBox="1"/>
          <p:nvPr/>
        </p:nvSpPr>
        <p:spPr>
          <a:xfrm>
            <a:off x="457200" y="3222963"/>
            <a:ext cx="3619500" cy="984885"/>
          </a:xfrm>
          <a:prstGeom prst="rect">
            <a:avLst/>
          </a:prstGeom>
          <a:noFill/>
        </p:spPr>
        <p:txBody>
          <a:bodyPr wrap="square" rtlCol="0">
            <a:spAutoFit/>
          </a:bodyPr>
          <a:lstStyle/>
          <a:p>
            <a:r>
              <a:rPr lang="en-US" sz="2000" dirty="0" smtClean="0"/>
              <a:t>Using our rule:</a:t>
            </a:r>
          </a:p>
          <a:p>
            <a:r>
              <a:rPr lang="en-US" sz="2000" dirty="0" smtClean="0"/>
              <a:t>Plug in the leg length, 6.</a:t>
            </a:r>
          </a:p>
          <a:p>
            <a:endParaRPr lang="en-US" dirty="0" smtClean="0"/>
          </a:p>
        </p:txBody>
      </p:sp>
      <p:graphicFrame>
        <p:nvGraphicFramePr>
          <p:cNvPr id="113666" name="Object 2"/>
          <p:cNvGraphicFramePr>
            <a:graphicFrameLocks noChangeAspect="1"/>
          </p:cNvGraphicFramePr>
          <p:nvPr/>
        </p:nvGraphicFramePr>
        <p:xfrm>
          <a:off x="4611688" y="3222963"/>
          <a:ext cx="2293937" cy="817563"/>
        </p:xfrm>
        <a:graphic>
          <a:graphicData uri="http://schemas.openxmlformats.org/presentationml/2006/ole">
            <p:oleObj spid="_x0000_s113666" name="Equation" r:id="rId4" imgW="1320800" imgH="469900" progId="Equation.3">
              <p:embed/>
            </p:oleObj>
          </a:graphicData>
        </a:graphic>
      </p:graphicFrame>
      <p:sp>
        <p:nvSpPr>
          <p:cNvPr id="8" name="Action Button: Home 7">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282267" y="5586680"/>
            <a:ext cx="1858433" cy="646331"/>
          </a:xfrm>
          <a:prstGeom prst="rect">
            <a:avLst/>
          </a:prstGeom>
          <a:noFill/>
        </p:spPr>
        <p:txBody>
          <a:bodyPr wrap="square" rtlCol="0">
            <a:spAutoFit/>
          </a:bodyPr>
          <a:lstStyle/>
          <a:p>
            <a:r>
              <a:rPr lang="en-US" dirty="0" smtClean="0">
                <a:solidFill>
                  <a:schemeClr val="accent1"/>
                </a:solidFill>
              </a:rPr>
              <a:t>Return to previous slide</a:t>
            </a:r>
            <a:endParaRPr lang="en-US" dirty="0">
              <a:solidFill>
                <a:schemeClr val="accent1"/>
              </a:solidFill>
            </a:endParaRPr>
          </a:p>
        </p:txBody>
      </p:sp>
      <p:grpSp>
        <p:nvGrpSpPr>
          <p:cNvPr id="12" name="Group 11"/>
          <p:cNvGrpSpPr/>
          <p:nvPr/>
        </p:nvGrpSpPr>
        <p:grpSpPr>
          <a:xfrm>
            <a:off x="5857505" y="3638049"/>
            <a:ext cx="1244600" cy="804954"/>
            <a:chOff x="5575300" y="5263244"/>
            <a:chExt cx="1244600" cy="804954"/>
          </a:xfrm>
        </p:grpSpPr>
        <p:sp>
          <p:nvSpPr>
            <p:cNvPr id="13" name="TextBox 12"/>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4" name="TextBox 13"/>
            <p:cNvSpPr txBox="1"/>
            <p:nvPr/>
          </p:nvSpPr>
          <p:spPr>
            <a:xfrm>
              <a:off x="5575300" y="5791199"/>
              <a:ext cx="1244600" cy="276999"/>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2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1083733"/>
            <a:ext cx="7467600" cy="5390219"/>
          </a:xfrm>
        </p:spPr>
        <p:txBody>
          <a:bodyPr/>
          <a:lstStyle/>
          <a:p>
            <a:r>
              <a:rPr lang="en-US" dirty="0" smtClean="0"/>
              <a:t>Find the value of </a:t>
            </a:r>
            <a:r>
              <a:rPr lang="en-US" dirty="0" err="1" smtClean="0"/>
              <a:t>x</a:t>
            </a:r>
            <a:r>
              <a:rPr lang="en-US" dirty="0" smtClean="0"/>
              <a:t>.  </a:t>
            </a:r>
          </a:p>
          <a:p>
            <a:endParaRPr lang="en-US" dirty="0"/>
          </a:p>
        </p:txBody>
      </p:sp>
      <p:sp>
        <p:nvSpPr>
          <p:cNvPr id="6" name="TextBox 5"/>
          <p:cNvSpPr txBox="1"/>
          <p:nvPr/>
        </p:nvSpPr>
        <p:spPr>
          <a:xfrm>
            <a:off x="457200" y="3401398"/>
            <a:ext cx="3619500" cy="2215991"/>
          </a:xfrm>
          <a:prstGeom prst="rect">
            <a:avLst/>
          </a:prstGeom>
          <a:noFill/>
        </p:spPr>
        <p:txBody>
          <a:bodyPr wrap="square" rtlCol="0">
            <a:spAutoFit/>
          </a:bodyPr>
          <a:lstStyle/>
          <a:p>
            <a:r>
              <a:rPr lang="en-US" sz="2000" dirty="0" smtClean="0"/>
              <a:t>Use the rule:</a:t>
            </a:r>
          </a:p>
          <a:p>
            <a:r>
              <a:rPr lang="en-US" sz="2000" dirty="0" smtClean="0"/>
              <a:t>Plug in the short leg length and </a:t>
            </a:r>
            <a:r>
              <a:rPr lang="en-US" sz="2000" dirty="0" err="1" smtClean="0"/>
              <a:t>x</a:t>
            </a:r>
            <a:r>
              <a:rPr lang="en-US" sz="2000" dirty="0" smtClean="0"/>
              <a:t> for the longer leg.</a:t>
            </a:r>
          </a:p>
          <a:p>
            <a:endParaRPr lang="en-US" sz="2000" dirty="0" smtClean="0"/>
          </a:p>
          <a:p>
            <a:r>
              <a:rPr lang="en-US" sz="2000" dirty="0" smtClean="0"/>
              <a:t>Multiply.</a:t>
            </a:r>
          </a:p>
          <a:p>
            <a:r>
              <a:rPr lang="en-US" sz="2000" dirty="0" smtClean="0"/>
              <a:t>Simplify.  </a:t>
            </a:r>
          </a:p>
          <a:p>
            <a:endParaRPr lang="en-US" dirty="0" smtClean="0"/>
          </a:p>
        </p:txBody>
      </p:sp>
      <p:graphicFrame>
        <p:nvGraphicFramePr>
          <p:cNvPr id="113666" name="Object 2"/>
          <p:cNvGraphicFramePr>
            <a:graphicFrameLocks noChangeAspect="1"/>
          </p:cNvGraphicFramePr>
          <p:nvPr/>
        </p:nvGraphicFramePr>
        <p:xfrm>
          <a:off x="4270375" y="3401398"/>
          <a:ext cx="2978150" cy="2011363"/>
        </p:xfrm>
        <a:graphic>
          <a:graphicData uri="http://schemas.openxmlformats.org/presentationml/2006/ole">
            <p:oleObj spid="_x0000_s114690" name="Equation" r:id="rId3" imgW="1714500" imgH="1155700" progId="Equation.3">
              <p:embed/>
            </p:oleObj>
          </a:graphicData>
        </a:graphic>
      </p:graphicFrame>
      <p:sp>
        <p:nvSpPr>
          <p:cNvPr id="8" name="Action Button: Home 7">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282267" y="5586680"/>
            <a:ext cx="1858433" cy="646331"/>
          </a:xfrm>
          <a:prstGeom prst="rect">
            <a:avLst/>
          </a:prstGeom>
          <a:noFill/>
        </p:spPr>
        <p:txBody>
          <a:bodyPr wrap="square" rtlCol="0">
            <a:spAutoFit/>
          </a:bodyPr>
          <a:lstStyle/>
          <a:p>
            <a:r>
              <a:rPr lang="en-US" dirty="0" smtClean="0">
                <a:solidFill>
                  <a:schemeClr val="accent1"/>
                </a:solidFill>
              </a:rPr>
              <a:t>Return to previous slide</a:t>
            </a:r>
            <a:endParaRPr lang="en-US" dirty="0">
              <a:solidFill>
                <a:schemeClr val="accent1"/>
              </a:solidFill>
            </a:endParaRPr>
          </a:p>
        </p:txBody>
      </p:sp>
      <p:pic>
        <p:nvPicPr>
          <p:cNvPr id="11" name="Picture 8" descr="7"/>
          <p:cNvPicPr>
            <a:picLocks noChangeAspect="1" noChangeArrowheads="1"/>
          </p:cNvPicPr>
          <p:nvPr/>
        </p:nvPicPr>
        <p:blipFill>
          <a:blip r:embed="rId5"/>
          <a:srcRect/>
          <a:stretch>
            <a:fillRect/>
          </a:stretch>
        </p:blipFill>
        <p:spPr bwMode="auto">
          <a:xfrm>
            <a:off x="5383580" y="1408113"/>
            <a:ext cx="3188920" cy="1884362"/>
          </a:xfrm>
          <a:prstGeom prst="rect">
            <a:avLst/>
          </a:prstGeom>
          <a:noFill/>
          <a:ln w="9525">
            <a:noFill/>
            <a:miter lim="800000"/>
            <a:headEnd/>
            <a:tailEnd/>
          </a:ln>
        </p:spPr>
      </p:pic>
      <p:grpSp>
        <p:nvGrpSpPr>
          <p:cNvPr id="12" name="Group 11"/>
          <p:cNvGrpSpPr/>
          <p:nvPr/>
        </p:nvGrpSpPr>
        <p:grpSpPr>
          <a:xfrm>
            <a:off x="4076700" y="5010284"/>
            <a:ext cx="1244600" cy="804954"/>
            <a:chOff x="5575300" y="5263244"/>
            <a:chExt cx="1244600" cy="804954"/>
          </a:xfrm>
        </p:grpSpPr>
        <p:sp>
          <p:nvSpPr>
            <p:cNvPr id="13" name="TextBox 12"/>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4" name="TextBox 13"/>
            <p:cNvSpPr txBox="1"/>
            <p:nvPr/>
          </p:nvSpPr>
          <p:spPr>
            <a:xfrm>
              <a:off x="5575300" y="5791199"/>
              <a:ext cx="1244600" cy="276999"/>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3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1083733"/>
            <a:ext cx="7467600" cy="5390219"/>
          </a:xfrm>
        </p:spPr>
        <p:txBody>
          <a:bodyPr/>
          <a:lstStyle/>
          <a:p>
            <a:r>
              <a:rPr lang="en-US" dirty="0" smtClean="0"/>
              <a:t>Find the value of </a:t>
            </a:r>
            <a:r>
              <a:rPr lang="en-US" dirty="0" err="1" smtClean="0"/>
              <a:t>x</a:t>
            </a:r>
            <a:r>
              <a:rPr lang="en-US" dirty="0" smtClean="0"/>
              <a:t>.</a:t>
            </a:r>
          </a:p>
          <a:p>
            <a:pPr lvl="8"/>
            <a:endParaRPr lang="en-US" dirty="0"/>
          </a:p>
        </p:txBody>
      </p:sp>
      <p:sp>
        <p:nvSpPr>
          <p:cNvPr id="6" name="TextBox 5"/>
          <p:cNvSpPr txBox="1"/>
          <p:nvPr/>
        </p:nvSpPr>
        <p:spPr>
          <a:xfrm>
            <a:off x="457200" y="3222963"/>
            <a:ext cx="3619500" cy="2215991"/>
          </a:xfrm>
          <a:prstGeom prst="rect">
            <a:avLst/>
          </a:prstGeom>
          <a:noFill/>
        </p:spPr>
        <p:txBody>
          <a:bodyPr wrap="square" rtlCol="0">
            <a:spAutoFit/>
          </a:bodyPr>
          <a:lstStyle/>
          <a:p>
            <a:r>
              <a:rPr lang="en-US" sz="2000" dirty="0" smtClean="0"/>
              <a:t>Using our rule:</a:t>
            </a:r>
          </a:p>
          <a:p>
            <a:r>
              <a:rPr lang="en-US" sz="2000" dirty="0" smtClean="0"/>
              <a:t>Plug in the hypotenuse and </a:t>
            </a:r>
            <a:r>
              <a:rPr lang="en-US" sz="2000" dirty="0" err="1" smtClean="0"/>
              <a:t>x</a:t>
            </a:r>
            <a:r>
              <a:rPr lang="en-US" sz="2000" dirty="0" smtClean="0"/>
              <a:t> for the leg length.</a:t>
            </a:r>
          </a:p>
          <a:p>
            <a:endParaRPr lang="en-US" sz="2000" dirty="0" smtClean="0"/>
          </a:p>
          <a:p>
            <a:r>
              <a:rPr lang="en-US" sz="2000" dirty="0" smtClean="0"/>
              <a:t>Divide both sides by root 2.</a:t>
            </a:r>
          </a:p>
          <a:p>
            <a:endParaRPr lang="en-US" sz="2000" dirty="0" smtClean="0"/>
          </a:p>
          <a:p>
            <a:endParaRPr lang="en-US" dirty="0" smtClean="0"/>
          </a:p>
        </p:txBody>
      </p:sp>
      <p:graphicFrame>
        <p:nvGraphicFramePr>
          <p:cNvPr id="113666" name="Object 2"/>
          <p:cNvGraphicFramePr>
            <a:graphicFrameLocks noChangeAspect="1"/>
          </p:cNvGraphicFramePr>
          <p:nvPr/>
        </p:nvGraphicFramePr>
        <p:xfrm>
          <a:off x="4611688" y="3222963"/>
          <a:ext cx="2293937" cy="1966913"/>
        </p:xfrm>
        <a:graphic>
          <a:graphicData uri="http://schemas.openxmlformats.org/presentationml/2006/ole">
            <p:oleObj spid="_x0000_s116738" name="Equation" r:id="rId3" imgW="1320800" imgH="1130300" progId="Equation.3">
              <p:embed/>
            </p:oleObj>
          </a:graphicData>
        </a:graphic>
      </p:graphicFrame>
      <p:sp>
        <p:nvSpPr>
          <p:cNvPr id="8" name="Action Button: Home 7">
            <a:hlinkClick r:id="rId4"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282267" y="5586680"/>
            <a:ext cx="1858433" cy="646331"/>
          </a:xfrm>
          <a:prstGeom prst="rect">
            <a:avLst/>
          </a:prstGeom>
          <a:noFill/>
        </p:spPr>
        <p:txBody>
          <a:bodyPr wrap="square" rtlCol="0">
            <a:spAutoFit/>
          </a:bodyPr>
          <a:lstStyle/>
          <a:p>
            <a:r>
              <a:rPr lang="en-US" dirty="0" smtClean="0">
                <a:solidFill>
                  <a:schemeClr val="accent1"/>
                </a:solidFill>
              </a:rPr>
              <a:t>Return to previous slide</a:t>
            </a:r>
            <a:endParaRPr lang="en-US" dirty="0">
              <a:solidFill>
                <a:schemeClr val="accent1"/>
              </a:solidFill>
            </a:endParaRPr>
          </a:p>
        </p:txBody>
      </p:sp>
      <p:pic>
        <p:nvPicPr>
          <p:cNvPr id="11" name="Picture 5" descr="7"/>
          <p:cNvPicPr>
            <a:picLocks noChangeAspect="1" noChangeArrowheads="1"/>
          </p:cNvPicPr>
          <p:nvPr/>
        </p:nvPicPr>
        <p:blipFill>
          <a:blip r:embed="rId5"/>
          <a:srcRect/>
          <a:stretch>
            <a:fillRect/>
          </a:stretch>
        </p:blipFill>
        <p:spPr bwMode="auto">
          <a:xfrm>
            <a:off x="5270500" y="1083733"/>
            <a:ext cx="2932113" cy="1914849"/>
          </a:xfrm>
          <a:prstGeom prst="rect">
            <a:avLst/>
          </a:prstGeom>
          <a:noFill/>
          <a:ln w="9525">
            <a:noFill/>
            <a:miter lim="800000"/>
            <a:headEnd/>
            <a:tailEnd/>
          </a:ln>
        </p:spPr>
      </p:pic>
      <p:sp>
        <p:nvSpPr>
          <p:cNvPr id="13" name="TextBox 12"/>
          <p:cNvSpPr txBox="1"/>
          <p:nvPr/>
        </p:nvSpPr>
        <p:spPr>
          <a:xfrm>
            <a:off x="457200" y="1794933"/>
            <a:ext cx="4154488" cy="923330"/>
          </a:xfrm>
          <a:prstGeom prst="rect">
            <a:avLst/>
          </a:prstGeom>
          <a:noFill/>
        </p:spPr>
        <p:txBody>
          <a:bodyPr wrap="square" rtlCol="0">
            <a:spAutoFit/>
          </a:bodyPr>
          <a:lstStyle/>
          <a:p>
            <a:r>
              <a:rPr lang="en-US" dirty="0" smtClean="0">
                <a:solidFill>
                  <a:srgbClr val="FF8A26"/>
                </a:solidFill>
              </a:rPr>
              <a:t>Since both legs of this right triangle are congruent, it is a 45-45-90 triangle.  </a:t>
            </a:r>
            <a:endParaRPr lang="en-US" dirty="0">
              <a:solidFill>
                <a:srgbClr val="FF8A26"/>
              </a:solidFill>
            </a:endParaRPr>
          </a:p>
        </p:txBody>
      </p:sp>
      <p:grpSp>
        <p:nvGrpSpPr>
          <p:cNvPr id="14" name="Group 13"/>
          <p:cNvGrpSpPr/>
          <p:nvPr/>
        </p:nvGrpSpPr>
        <p:grpSpPr>
          <a:xfrm>
            <a:off x="4330700" y="4860767"/>
            <a:ext cx="1244600" cy="804954"/>
            <a:chOff x="5575300" y="5263244"/>
            <a:chExt cx="1244600" cy="804954"/>
          </a:xfrm>
        </p:grpSpPr>
        <p:sp>
          <p:nvSpPr>
            <p:cNvPr id="15" name="TextBox 14"/>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6" name="TextBox 15"/>
            <p:cNvSpPr txBox="1"/>
            <p:nvPr/>
          </p:nvSpPr>
          <p:spPr>
            <a:xfrm>
              <a:off x="5575300" y="5791199"/>
              <a:ext cx="1244600" cy="276999"/>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p:cNvPicPr/>
          <p:nvPr/>
        </p:nvPicPr>
        <p:blipFill>
          <a:blip r:embed="rId3" cstate="print"/>
          <a:srcRect/>
          <a:stretch>
            <a:fillRect/>
          </a:stretch>
        </p:blipFill>
        <p:spPr bwMode="auto">
          <a:xfrm>
            <a:off x="5723678" y="834390"/>
            <a:ext cx="2417022" cy="255778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4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1083733"/>
            <a:ext cx="7467600" cy="5390219"/>
          </a:xfrm>
        </p:spPr>
        <p:txBody>
          <a:bodyPr/>
          <a:lstStyle/>
          <a:p>
            <a:r>
              <a:rPr lang="en-US" dirty="0" smtClean="0"/>
              <a:t>Find the value of </a:t>
            </a:r>
            <a:r>
              <a:rPr lang="en-US" dirty="0" err="1" smtClean="0"/>
              <a:t>x</a:t>
            </a:r>
            <a:r>
              <a:rPr lang="en-US" dirty="0" smtClean="0"/>
              <a:t>.</a:t>
            </a:r>
          </a:p>
          <a:p>
            <a:pPr lvl="8"/>
            <a:endParaRPr lang="en-US" dirty="0"/>
          </a:p>
        </p:txBody>
      </p:sp>
      <p:sp>
        <p:nvSpPr>
          <p:cNvPr id="6" name="TextBox 5"/>
          <p:cNvSpPr txBox="1"/>
          <p:nvPr/>
        </p:nvSpPr>
        <p:spPr>
          <a:xfrm>
            <a:off x="457200" y="3222963"/>
            <a:ext cx="3619500" cy="2831544"/>
          </a:xfrm>
          <a:prstGeom prst="rect">
            <a:avLst/>
          </a:prstGeom>
          <a:noFill/>
        </p:spPr>
        <p:txBody>
          <a:bodyPr wrap="square" rtlCol="0">
            <a:spAutoFit/>
          </a:bodyPr>
          <a:lstStyle/>
          <a:p>
            <a:r>
              <a:rPr lang="en-US" sz="2000" dirty="0" smtClean="0"/>
              <a:t>Use the rule:</a:t>
            </a:r>
          </a:p>
          <a:p>
            <a:r>
              <a:rPr lang="en-US" sz="2000" dirty="0" smtClean="0"/>
              <a:t>Plug in the hypotenuse of 12 and </a:t>
            </a:r>
            <a:r>
              <a:rPr lang="en-US" sz="2000" dirty="0" err="1" smtClean="0"/>
              <a:t>x</a:t>
            </a:r>
            <a:r>
              <a:rPr lang="en-US" sz="2000" dirty="0" smtClean="0"/>
              <a:t> for the leg length.</a:t>
            </a:r>
          </a:p>
          <a:p>
            <a:endParaRPr lang="en-US" sz="2000" dirty="0" smtClean="0"/>
          </a:p>
          <a:p>
            <a:r>
              <a:rPr lang="en-US" sz="2000" dirty="0" smtClean="0"/>
              <a:t>Divide both sides by root 2.</a:t>
            </a:r>
          </a:p>
          <a:p>
            <a:endParaRPr lang="en-US" sz="2000" dirty="0" smtClean="0"/>
          </a:p>
          <a:p>
            <a:r>
              <a:rPr lang="en-US" sz="2000" dirty="0" smtClean="0"/>
              <a:t>Simplify.  </a:t>
            </a:r>
          </a:p>
          <a:p>
            <a:endParaRPr lang="en-US" sz="2000" dirty="0" smtClean="0"/>
          </a:p>
          <a:p>
            <a:endParaRPr lang="en-US" dirty="0" smtClean="0"/>
          </a:p>
        </p:txBody>
      </p:sp>
      <p:graphicFrame>
        <p:nvGraphicFramePr>
          <p:cNvPr id="113666" name="Object 2"/>
          <p:cNvGraphicFramePr>
            <a:graphicFrameLocks noChangeAspect="1"/>
          </p:cNvGraphicFramePr>
          <p:nvPr/>
        </p:nvGraphicFramePr>
        <p:xfrm>
          <a:off x="4611688" y="3222963"/>
          <a:ext cx="2293937" cy="2762250"/>
        </p:xfrm>
        <a:graphic>
          <a:graphicData uri="http://schemas.openxmlformats.org/presentationml/2006/ole">
            <p:oleObj spid="_x0000_s117762" name="Equation" r:id="rId4" imgW="1320800" imgH="1587500" progId="Equation.3">
              <p:embed/>
            </p:oleObj>
          </a:graphicData>
        </a:graphic>
      </p:graphicFrame>
      <p:sp>
        <p:nvSpPr>
          <p:cNvPr id="8" name="Action Button: Home 7">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282267" y="5586680"/>
            <a:ext cx="1858433" cy="646331"/>
          </a:xfrm>
          <a:prstGeom prst="rect">
            <a:avLst/>
          </a:prstGeom>
          <a:noFill/>
        </p:spPr>
        <p:txBody>
          <a:bodyPr wrap="square" rtlCol="0">
            <a:spAutoFit/>
          </a:bodyPr>
          <a:lstStyle/>
          <a:p>
            <a:r>
              <a:rPr lang="en-US" dirty="0" smtClean="0">
                <a:solidFill>
                  <a:schemeClr val="accent1"/>
                </a:solidFill>
              </a:rPr>
              <a:t>Return to previous slide</a:t>
            </a:r>
            <a:endParaRPr lang="en-US" dirty="0">
              <a:solidFill>
                <a:schemeClr val="accent1"/>
              </a:solidFill>
            </a:endParaRPr>
          </a:p>
        </p:txBody>
      </p:sp>
      <p:sp>
        <p:nvSpPr>
          <p:cNvPr id="13" name="TextBox 12"/>
          <p:cNvSpPr txBox="1"/>
          <p:nvPr/>
        </p:nvSpPr>
        <p:spPr>
          <a:xfrm>
            <a:off x="457200" y="1794933"/>
            <a:ext cx="4154488" cy="1200329"/>
          </a:xfrm>
          <a:prstGeom prst="rect">
            <a:avLst/>
          </a:prstGeom>
          <a:noFill/>
        </p:spPr>
        <p:txBody>
          <a:bodyPr wrap="square" rtlCol="0">
            <a:spAutoFit/>
          </a:bodyPr>
          <a:lstStyle/>
          <a:p>
            <a:r>
              <a:rPr lang="en-US" dirty="0" smtClean="0">
                <a:solidFill>
                  <a:srgbClr val="FF8A26"/>
                </a:solidFill>
              </a:rPr>
              <a:t>Our final answer cannot have a radical in the denominator.  Refer to the simplifying radicals review if you need help.  </a:t>
            </a:r>
            <a:endParaRPr lang="en-US" dirty="0">
              <a:solidFill>
                <a:srgbClr val="FF8A26"/>
              </a:solidFill>
            </a:endParaRPr>
          </a:p>
        </p:txBody>
      </p:sp>
      <p:grpSp>
        <p:nvGrpSpPr>
          <p:cNvPr id="14" name="Group 13"/>
          <p:cNvGrpSpPr/>
          <p:nvPr/>
        </p:nvGrpSpPr>
        <p:grpSpPr>
          <a:xfrm>
            <a:off x="4330700" y="5586680"/>
            <a:ext cx="1244600" cy="804954"/>
            <a:chOff x="5575300" y="5263244"/>
            <a:chExt cx="1244600" cy="804954"/>
          </a:xfrm>
        </p:grpSpPr>
        <p:sp>
          <p:nvSpPr>
            <p:cNvPr id="15" name="TextBox 14"/>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6" name="TextBox 15"/>
            <p:cNvSpPr txBox="1"/>
            <p:nvPr/>
          </p:nvSpPr>
          <p:spPr>
            <a:xfrm>
              <a:off x="5575300" y="5791199"/>
              <a:ext cx="1244600" cy="276999"/>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p:cNvPicPr/>
          <p:nvPr/>
        </p:nvPicPr>
        <p:blipFill>
          <a:blip r:embed="rId3" cstate="print"/>
          <a:srcRect/>
          <a:stretch>
            <a:fillRect/>
          </a:stretch>
        </p:blipFill>
        <p:spPr bwMode="auto">
          <a:xfrm>
            <a:off x="5516245" y="828378"/>
            <a:ext cx="2408555" cy="206528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5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1083733"/>
            <a:ext cx="7467600" cy="5390219"/>
          </a:xfrm>
        </p:spPr>
        <p:txBody>
          <a:bodyPr/>
          <a:lstStyle/>
          <a:p>
            <a:r>
              <a:rPr lang="en-US" dirty="0" smtClean="0"/>
              <a:t>Find the value of </a:t>
            </a:r>
            <a:r>
              <a:rPr lang="en-US" dirty="0" err="1" smtClean="0"/>
              <a:t>x</a:t>
            </a:r>
            <a:r>
              <a:rPr lang="en-US" dirty="0" smtClean="0"/>
              <a:t>.  </a:t>
            </a:r>
          </a:p>
          <a:p>
            <a:endParaRPr lang="en-US" dirty="0"/>
          </a:p>
        </p:txBody>
      </p:sp>
      <p:sp>
        <p:nvSpPr>
          <p:cNvPr id="6" name="TextBox 5"/>
          <p:cNvSpPr txBox="1"/>
          <p:nvPr/>
        </p:nvSpPr>
        <p:spPr>
          <a:xfrm>
            <a:off x="457199" y="2893662"/>
            <a:ext cx="4705351" cy="2831544"/>
          </a:xfrm>
          <a:prstGeom prst="rect">
            <a:avLst/>
          </a:prstGeom>
          <a:noFill/>
        </p:spPr>
        <p:txBody>
          <a:bodyPr wrap="square" rtlCol="0">
            <a:spAutoFit/>
          </a:bodyPr>
          <a:lstStyle/>
          <a:p>
            <a:r>
              <a:rPr lang="en-US" sz="2000" dirty="0" smtClean="0"/>
              <a:t>Use the rule:</a:t>
            </a:r>
          </a:p>
          <a:p>
            <a:r>
              <a:rPr lang="en-US" sz="2000" dirty="0" smtClean="0"/>
              <a:t>Plug in the short leg length and </a:t>
            </a:r>
            <a:r>
              <a:rPr lang="en-US" sz="2000" dirty="0" err="1" smtClean="0"/>
              <a:t>x</a:t>
            </a:r>
            <a:r>
              <a:rPr lang="en-US" sz="2000" dirty="0" smtClean="0"/>
              <a:t> for the longer leg.</a:t>
            </a:r>
          </a:p>
          <a:p>
            <a:endParaRPr lang="en-US" sz="2000" dirty="0" smtClean="0"/>
          </a:p>
          <a:p>
            <a:r>
              <a:rPr lang="en-US" sz="2000" dirty="0" smtClean="0"/>
              <a:t>Multiply.</a:t>
            </a:r>
          </a:p>
          <a:p>
            <a:r>
              <a:rPr lang="en-US" sz="2000" dirty="0" smtClean="0"/>
              <a:t>Solve for </a:t>
            </a:r>
            <a:r>
              <a:rPr lang="en-US" sz="2000" dirty="0" err="1" smtClean="0"/>
              <a:t>x</a:t>
            </a:r>
            <a:r>
              <a:rPr lang="en-US" sz="2000" dirty="0" smtClean="0"/>
              <a:t> by dividing both sides by 	root 3.</a:t>
            </a:r>
          </a:p>
          <a:p>
            <a:r>
              <a:rPr lang="en-US" sz="2000" dirty="0" smtClean="0"/>
              <a:t>Simplify.  </a:t>
            </a:r>
          </a:p>
          <a:p>
            <a:endParaRPr lang="en-US" dirty="0" smtClean="0"/>
          </a:p>
        </p:txBody>
      </p:sp>
      <p:graphicFrame>
        <p:nvGraphicFramePr>
          <p:cNvPr id="113666" name="Object 2"/>
          <p:cNvGraphicFramePr>
            <a:graphicFrameLocks noChangeAspect="1"/>
          </p:cNvGraphicFramePr>
          <p:nvPr/>
        </p:nvGraphicFramePr>
        <p:xfrm>
          <a:off x="5162550" y="3125788"/>
          <a:ext cx="2978150" cy="3205162"/>
        </p:xfrm>
        <a:graphic>
          <a:graphicData uri="http://schemas.openxmlformats.org/presentationml/2006/ole">
            <p:oleObj spid="_x0000_s118786" name="Equation" r:id="rId4" imgW="1714500" imgH="1841500" progId="Equation.3">
              <p:embed/>
            </p:oleObj>
          </a:graphicData>
        </a:graphic>
      </p:graphicFrame>
      <p:sp>
        <p:nvSpPr>
          <p:cNvPr id="8" name="Action Button: Home 7">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660400" y="1693333"/>
            <a:ext cx="4855845" cy="1200329"/>
          </a:xfrm>
          <a:prstGeom prst="rect">
            <a:avLst/>
          </a:prstGeom>
          <a:noFill/>
        </p:spPr>
        <p:txBody>
          <a:bodyPr wrap="square" rtlCol="0">
            <a:spAutoFit/>
          </a:bodyPr>
          <a:lstStyle/>
          <a:p>
            <a:r>
              <a:rPr lang="en-US" dirty="0" smtClean="0">
                <a:solidFill>
                  <a:srgbClr val="FF8A26"/>
                </a:solidFill>
              </a:rPr>
              <a:t>We are looking for the length of the short leg and we know the length of the long leg, so we want to choose the 30-60-90 formula that relates both of these lengths.  </a:t>
            </a:r>
          </a:p>
        </p:txBody>
      </p:sp>
      <p:grpSp>
        <p:nvGrpSpPr>
          <p:cNvPr id="14" name="Group 13"/>
          <p:cNvGrpSpPr/>
          <p:nvPr/>
        </p:nvGrpSpPr>
        <p:grpSpPr>
          <a:xfrm>
            <a:off x="4893945" y="5963514"/>
            <a:ext cx="1244600" cy="734872"/>
            <a:chOff x="5575300" y="5263244"/>
            <a:chExt cx="1244600" cy="847351"/>
          </a:xfrm>
        </p:grpSpPr>
        <p:sp>
          <p:nvSpPr>
            <p:cNvPr id="15" name="TextBox 14"/>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6" name="TextBox 15"/>
            <p:cNvSpPr txBox="1"/>
            <p:nvPr/>
          </p:nvSpPr>
          <p:spPr>
            <a:xfrm>
              <a:off x="5575300" y="5791199"/>
              <a:ext cx="1244600" cy="319396"/>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2" name="Picture 11"/>
          <p:cNvPicPr/>
          <p:nvPr/>
        </p:nvPicPr>
        <p:blipFill>
          <a:blip r:embed="rId3" cstate="print"/>
          <a:srcRect/>
          <a:stretch>
            <a:fillRect/>
          </a:stretch>
        </p:blipFill>
        <p:spPr bwMode="auto">
          <a:xfrm>
            <a:off x="5401627" y="1083733"/>
            <a:ext cx="3056573" cy="1203325"/>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Practice problem 6 Solution</a:t>
            </a:r>
            <a:b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Content Placeholder 2"/>
          <p:cNvSpPr>
            <a:spLocks noGrp="1"/>
          </p:cNvSpPr>
          <p:nvPr>
            <p:ph sz="quarter" idx="1"/>
          </p:nvPr>
        </p:nvSpPr>
        <p:spPr>
          <a:xfrm>
            <a:off x="457200" y="834391"/>
            <a:ext cx="7467600" cy="5639562"/>
          </a:xfrm>
        </p:spPr>
        <p:txBody>
          <a:bodyPr/>
          <a:lstStyle/>
          <a:p>
            <a:r>
              <a:rPr lang="en-US" sz="1600" b="1" dirty="0" smtClean="0"/>
              <a:t>Find the value of </a:t>
            </a:r>
            <a:r>
              <a:rPr lang="en-US" sz="1600" b="1" dirty="0" err="1" smtClean="0"/>
              <a:t>x</a:t>
            </a:r>
            <a:r>
              <a:rPr lang="en-US" dirty="0" smtClean="0"/>
              <a:t>.  </a:t>
            </a:r>
          </a:p>
          <a:p>
            <a:pPr lvl="7"/>
            <a:endParaRPr lang="en-US" dirty="0"/>
          </a:p>
        </p:txBody>
      </p:sp>
      <p:sp>
        <p:nvSpPr>
          <p:cNvPr id="6" name="TextBox 5"/>
          <p:cNvSpPr txBox="1"/>
          <p:nvPr/>
        </p:nvSpPr>
        <p:spPr>
          <a:xfrm>
            <a:off x="457200" y="2562225"/>
            <a:ext cx="3619500" cy="4062651"/>
          </a:xfrm>
          <a:prstGeom prst="rect">
            <a:avLst/>
          </a:prstGeom>
          <a:noFill/>
        </p:spPr>
        <p:txBody>
          <a:bodyPr wrap="square" rtlCol="0">
            <a:spAutoFit/>
          </a:bodyPr>
          <a:lstStyle/>
          <a:p>
            <a:r>
              <a:rPr lang="en-US" sz="2000" dirty="0" smtClean="0"/>
              <a:t>Use the rule:</a:t>
            </a:r>
          </a:p>
          <a:p>
            <a:r>
              <a:rPr lang="en-US" sz="2000" dirty="0" smtClean="0"/>
              <a:t>Plug in the hypotenuse and </a:t>
            </a:r>
            <a:r>
              <a:rPr lang="en-US" sz="2000" dirty="0" err="1" smtClean="0"/>
              <a:t>y</a:t>
            </a:r>
            <a:r>
              <a:rPr lang="en-US" sz="2000" dirty="0" smtClean="0"/>
              <a:t> for the short leg.  </a:t>
            </a:r>
          </a:p>
          <a:p>
            <a:r>
              <a:rPr lang="en-US" sz="2000" dirty="0" smtClean="0"/>
              <a:t>Divide both sides by 2.</a:t>
            </a:r>
          </a:p>
          <a:p>
            <a:r>
              <a:rPr lang="en-US" sz="2000" dirty="0" smtClean="0"/>
              <a:t>Solve for </a:t>
            </a:r>
            <a:r>
              <a:rPr lang="en-US" sz="2000" dirty="0" err="1" smtClean="0"/>
              <a:t>y</a:t>
            </a:r>
            <a:r>
              <a:rPr lang="en-US" sz="2000" dirty="0" smtClean="0"/>
              <a:t> to find the length of the short side.</a:t>
            </a:r>
          </a:p>
          <a:p>
            <a:endParaRPr lang="en-US" sz="2000" dirty="0" smtClean="0"/>
          </a:p>
          <a:p>
            <a:endParaRPr lang="en-US" sz="2000" dirty="0" smtClean="0"/>
          </a:p>
          <a:p>
            <a:r>
              <a:rPr lang="en-US" sz="2000" dirty="0" smtClean="0"/>
              <a:t>Plug this in to the other 30-60-90 formula:</a:t>
            </a:r>
          </a:p>
          <a:p>
            <a:r>
              <a:rPr lang="en-US" sz="2000" dirty="0" smtClean="0"/>
              <a:t>Multiply.  </a:t>
            </a:r>
          </a:p>
          <a:p>
            <a:r>
              <a:rPr lang="en-US" sz="2000" dirty="0" smtClean="0"/>
              <a:t>Simplify.  </a:t>
            </a:r>
          </a:p>
          <a:p>
            <a:endParaRPr lang="en-US" dirty="0" smtClean="0"/>
          </a:p>
        </p:txBody>
      </p:sp>
      <p:graphicFrame>
        <p:nvGraphicFramePr>
          <p:cNvPr id="113666" name="Object 2"/>
          <p:cNvGraphicFramePr>
            <a:graphicFrameLocks noChangeAspect="1"/>
          </p:cNvGraphicFramePr>
          <p:nvPr/>
        </p:nvGraphicFramePr>
        <p:xfrm>
          <a:off x="4260850" y="2562225"/>
          <a:ext cx="2998788" cy="3690938"/>
        </p:xfrm>
        <a:graphic>
          <a:graphicData uri="http://schemas.openxmlformats.org/presentationml/2006/ole">
            <p:oleObj spid="_x0000_s119810" name="Equation" r:id="rId4" imgW="1727200" imgH="2120900" progId="Equation.3">
              <p:embed/>
            </p:oleObj>
          </a:graphicData>
        </a:graphic>
      </p:graphicFrame>
      <p:sp>
        <p:nvSpPr>
          <p:cNvPr id="8" name="Action Button: Home 7">
            <a:hlinkClick r:id="rId5"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Action Button: Return 8">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282267" y="5586680"/>
            <a:ext cx="1858433" cy="646331"/>
          </a:xfrm>
          <a:prstGeom prst="rect">
            <a:avLst/>
          </a:prstGeom>
          <a:noFill/>
        </p:spPr>
        <p:txBody>
          <a:bodyPr wrap="square" rtlCol="0">
            <a:spAutoFit/>
          </a:bodyPr>
          <a:lstStyle/>
          <a:p>
            <a:r>
              <a:rPr lang="en-US" dirty="0" smtClean="0">
                <a:solidFill>
                  <a:schemeClr val="accent1"/>
                </a:solidFill>
              </a:rPr>
              <a:t>Return to previous slide</a:t>
            </a:r>
            <a:endParaRPr lang="en-US" dirty="0">
              <a:solidFill>
                <a:schemeClr val="accent1"/>
              </a:solidFill>
            </a:endParaRPr>
          </a:p>
        </p:txBody>
      </p:sp>
      <p:sp>
        <p:nvSpPr>
          <p:cNvPr id="13" name="TextBox 12"/>
          <p:cNvSpPr txBox="1"/>
          <p:nvPr/>
        </p:nvSpPr>
        <p:spPr>
          <a:xfrm>
            <a:off x="457200" y="1361896"/>
            <a:ext cx="4990465" cy="1200329"/>
          </a:xfrm>
          <a:prstGeom prst="rect">
            <a:avLst/>
          </a:prstGeom>
          <a:noFill/>
        </p:spPr>
        <p:txBody>
          <a:bodyPr wrap="square" rtlCol="0">
            <a:spAutoFit/>
          </a:bodyPr>
          <a:lstStyle/>
          <a:p>
            <a:r>
              <a:rPr lang="en-US" dirty="0" smtClean="0">
                <a:solidFill>
                  <a:schemeClr val="accent1"/>
                </a:solidFill>
              </a:rPr>
              <a:t>The formula for the length of the longer leg requires you to know the length of the shorter leg.  So, find the short leg, </a:t>
            </a:r>
            <a:r>
              <a:rPr lang="en-US" dirty="0" err="1" smtClean="0">
                <a:solidFill>
                  <a:schemeClr val="accent1"/>
                </a:solidFill>
              </a:rPr>
              <a:t>y</a:t>
            </a:r>
            <a:r>
              <a:rPr lang="en-US" dirty="0" smtClean="0">
                <a:solidFill>
                  <a:schemeClr val="accent1"/>
                </a:solidFill>
              </a:rPr>
              <a:t> first, then you can solve for </a:t>
            </a:r>
            <a:r>
              <a:rPr lang="en-US" dirty="0" err="1" smtClean="0">
                <a:solidFill>
                  <a:schemeClr val="accent1"/>
                </a:solidFill>
              </a:rPr>
              <a:t>x</a:t>
            </a:r>
            <a:r>
              <a:rPr lang="en-US" dirty="0" smtClean="0">
                <a:solidFill>
                  <a:schemeClr val="accent1"/>
                </a:solidFill>
              </a:rPr>
              <a:t>.  </a:t>
            </a:r>
            <a:endParaRPr lang="en-US" dirty="0">
              <a:solidFill>
                <a:schemeClr val="accent1"/>
              </a:solidFill>
            </a:endParaRPr>
          </a:p>
        </p:txBody>
      </p:sp>
      <p:grpSp>
        <p:nvGrpSpPr>
          <p:cNvPr id="14" name="Group 13"/>
          <p:cNvGrpSpPr/>
          <p:nvPr/>
        </p:nvGrpSpPr>
        <p:grpSpPr>
          <a:xfrm>
            <a:off x="4203065" y="5890004"/>
            <a:ext cx="1244600" cy="734872"/>
            <a:chOff x="5575300" y="5263244"/>
            <a:chExt cx="1244600" cy="847351"/>
          </a:xfrm>
        </p:grpSpPr>
        <p:sp>
          <p:nvSpPr>
            <p:cNvPr id="15" name="TextBox 14"/>
            <p:cNvSpPr txBox="1"/>
            <p:nvPr/>
          </p:nvSpPr>
          <p:spPr>
            <a:xfrm>
              <a:off x="5575300" y="5263244"/>
              <a:ext cx="1244600" cy="527955"/>
            </a:xfrm>
            <a:prstGeom prst="rect">
              <a:avLst/>
            </a:prstGeom>
            <a:noFill/>
            <a:ln w="15875">
              <a:solidFill>
                <a:schemeClr val="accent3"/>
              </a:solidFill>
            </a:ln>
          </p:spPr>
          <p:txBody>
            <a:bodyPr wrap="square" rtlCol="0">
              <a:spAutoFit/>
            </a:bodyPr>
            <a:lstStyle/>
            <a:p>
              <a:endParaRPr lang="en-US" dirty="0"/>
            </a:p>
          </p:txBody>
        </p:sp>
        <p:sp>
          <p:nvSpPr>
            <p:cNvPr id="16" name="TextBox 15"/>
            <p:cNvSpPr txBox="1"/>
            <p:nvPr/>
          </p:nvSpPr>
          <p:spPr>
            <a:xfrm>
              <a:off x="5575300" y="5791199"/>
              <a:ext cx="1244600" cy="319396"/>
            </a:xfrm>
            <a:prstGeom prst="rect">
              <a:avLst/>
            </a:prstGeom>
            <a:noFill/>
            <a:ln>
              <a:solidFill>
                <a:schemeClr val="accent3"/>
              </a:solidFill>
            </a:ln>
          </p:spPr>
          <p:txBody>
            <a:bodyPr wrap="square" rtlCol="0">
              <a:spAutoFit/>
            </a:bodyPr>
            <a:lstStyle/>
            <a:p>
              <a:r>
                <a:rPr lang="en-US" sz="1200" dirty="0" smtClean="0">
                  <a:solidFill>
                    <a:schemeClr val="accent4"/>
                  </a:solidFill>
                </a:rPr>
                <a:t>Final Answer</a:t>
              </a:r>
              <a:endParaRPr lang="en-US" sz="1200" dirty="0">
                <a:solidFill>
                  <a:schemeClr val="accent4"/>
                </a:solidFill>
              </a:endParaRP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6"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Action Button: Return 17">
            <a:hlinkClick r:id="" action="ppaction://hlinkshowjump?jump=lastslideviewed" highlightClick="1"/>
          </p:cNvPr>
          <p:cNvSpPr/>
          <p:nvPr/>
        </p:nvSpPr>
        <p:spPr>
          <a:xfrm>
            <a:off x="8289798" y="6331747"/>
            <a:ext cx="525949" cy="408559"/>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Action Button: Home 15">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Action Button: Return 16">
            <a:hlinkClick r:id="" action="ppaction://hlinkshowjump?jump=lastslideviewed" highlightClick="1"/>
          </p:cNvPr>
          <p:cNvSpPr/>
          <p:nvPr/>
        </p:nvSpPr>
        <p:spPr>
          <a:xfrm>
            <a:off x="2127968" y="5220843"/>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Parts of a Right Triangle</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ight Triangle 3"/>
          <p:cNvSpPr/>
          <p:nvPr/>
        </p:nvSpPr>
        <p:spPr>
          <a:xfrm>
            <a:off x="1905000" y="1796143"/>
            <a:ext cx="5660571" cy="2703286"/>
          </a:xfrm>
          <a:prstGeom prst="rtTriangle">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084944" y="5541665"/>
            <a:ext cx="6839856" cy="923330"/>
          </a:xfrm>
          <a:prstGeom prst="rect">
            <a:avLst/>
          </a:prstGeom>
          <a:noFill/>
        </p:spPr>
        <p:txBody>
          <a:bodyPr wrap="square" rtlCol="0">
            <a:spAutoFit/>
          </a:bodyPr>
          <a:lstStyle/>
          <a:p>
            <a:r>
              <a:rPr lang="en-US" b="1" dirty="0" smtClean="0"/>
              <a:t>Terms:</a:t>
            </a:r>
          </a:p>
          <a:p>
            <a:r>
              <a:rPr lang="en-US" b="1" dirty="0" smtClean="0"/>
              <a:t>Hypotenuse</a:t>
            </a:r>
            <a:r>
              <a:rPr lang="en-US" dirty="0" smtClean="0"/>
              <a:t>:  side across from the right angle</a:t>
            </a:r>
          </a:p>
          <a:p>
            <a:r>
              <a:rPr lang="en-US" b="1" dirty="0" smtClean="0"/>
              <a:t>Legs</a:t>
            </a:r>
            <a:r>
              <a:rPr lang="en-US" dirty="0" smtClean="0"/>
              <a:t>:  other sides of the triangle, across from the acute angles</a:t>
            </a:r>
            <a:endParaRPr lang="en-US" dirty="0"/>
          </a:p>
        </p:txBody>
      </p:sp>
      <p:sp>
        <p:nvSpPr>
          <p:cNvPr id="6" name="TextBox 5"/>
          <p:cNvSpPr txBox="1"/>
          <p:nvPr/>
        </p:nvSpPr>
        <p:spPr>
          <a:xfrm>
            <a:off x="3810000" y="2231571"/>
            <a:ext cx="2703286" cy="369332"/>
          </a:xfrm>
          <a:prstGeom prst="rect">
            <a:avLst/>
          </a:prstGeom>
          <a:noFill/>
        </p:spPr>
        <p:txBody>
          <a:bodyPr wrap="square" rtlCol="0">
            <a:spAutoFit/>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hypotenuse</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TextBox 6"/>
          <p:cNvSpPr txBox="1"/>
          <p:nvPr/>
        </p:nvSpPr>
        <p:spPr>
          <a:xfrm>
            <a:off x="1084944" y="3059668"/>
            <a:ext cx="1121229" cy="369332"/>
          </a:xfrm>
          <a:prstGeom prst="rect">
            <a:avLst/>
          </a:prstGeom>
          <a:noFill/>
        </p:spPr>
        <p:txBody>
          <a:bodyPr wrap="square" rtlCol="0">
            <a:spAutoFit/>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leg</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TextBox 7"/>
          <p:cNvSpPr txBox="1"/>
          <p:nvPr/>
        </p:nvSpPr>
        <p:spPr>
          <a:xfrm>
            <a:off x="4180114" y="4717143"/>
            <a:ext cx="2703286" cy="369332"/>
          </a:xfrm>
          <a:prstGeom prst="rect">
            <a:avLst/>
          </a:prstGeom>
          <a:noFill/>
        </p:spPr>
        <p:txBody>
          <a:bodyPr wrap="square" rtlCol="0">
            <a:spAutoFit/>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leg</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1905000" y="4040664"/>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Home 11">
            <a:hlinkClick r:id="rId2" action="ppaction://hlinksldjump" highlightClick="1"/>
          </p:cNvPr>
          <p:cNvSpPr/>
          <p:nvPr/>
        </p:nvSpPr>
        <p:spPr>
          <a:xfrm>
            <a:off x="8299450" y="274638"/>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ction Button: Forward or Next 12">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4" name="Action Button: Back or Previous 13">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Incorrect </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a:t>
            </a:r>
          </a:p>
          <a:p>
            <a:pPr algn="ctr"/>
            <a:endParaRPr lang="en-US"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p>
          <a:p>
            <a:pPr algn="ctr"/>
            <a:r>
              <a:rPr lang="en-US" sz="45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p>
        </p:txBody>
      </p:sp>
      <p:sp>
        <p:nvSpPr>
          <p:cNvPr id="5" name="TextBox 4"/>
          <p:cNvSpPr txBox="1"/>
          <p:nvPr/>
        </p:nvSpPr>
        <p:spPr>
          <a:xfrm>
            <a:off x="-1" y="0"/>
            <a:ext cx="6028268"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2" name="Picture Placeholder 11" descr="magnifying_glass_01.svg.med.png"/>
          <p:cNvPicPr>
            <a:picLocks noGrp="1" noChangeAspect="1"/>
          </p:cNvPicPr>
          <p:nvPr>
            <p:ph type="pic" idx="1"/>
          </p:nvPr>
        </p:nvPicPr>
        <p:blipFill>
          <a:blip r:embed="rId2"/>
          <a:srcRect t="-5928" b="-5928"/>
          <a:stretch>
            <a:fillRect/>
          </a:stretch>
        </p:blipFill>
        <p:spPr>
          <a:xfrm>
            <a:off x="343792" y="2260155"/>
            <a:ext cx="658615" cy="731794"/>
          </a:xfrm>
          <a:prstGeom prst="rect">
            <a:avLst/>
          </a:prstGeom>
        </p:spPr>
      </p:pic>
      <p:grpSp>
        <p:nvGrpSpPr>
          <p:cNvPr id="2" name="Group 5"/>
          <p:cNvGrpSpPr/>
          <p:nvPr/>
        </p:nvGrpSpPr>
        <p:grpSpPr>
          <a:xfrm>
            <a:off x="0" y="873452"/>
            <a:ext cx="5692901" cy="3023743"/>
            <a:chOff x="390563" y="2197100"/>
            <a:chExt cx="5692901" cy="3023743"/>
          </a:xfrm>
        </p:grpSpPr>
        <p:sp>
          <p:nvSpPr>
            <p:cNvPr id="7" name="TextBox 6"/>
            <p:cNvSpPr txBox="1"/>
            <p:nvPr/>
          </p:nvSpPr>
          <p:spPr>
            <a:xfrm>
              <a:off x="3048000" y="2501900"/>
              <a:ext cx="2070100" cy="1200329"/>
            </a:xfrm>
            <a:prstGeom prst="rect">
              <a:avLst/>
            </a:prstGeom>
            <a:noFill/>
          </p:spPr>
          <p:txBody>
            <a:bodyPr wrap="square" rtlCol="0">
              <a:spAutoFit/>
            </a:bodyPr>
            <a:lstStyle/>
            <a:p>
              <a:pPr algn="ctr"/>
              <a:r>
                <a:rPr lang="en-US" dirty="0" smtClean="0"/>
                <a:t>Sorry, that is incorrect.  Look for your mistake and try again.  </a:t>
              </a:r>
              <a:endParaRPr lang="en-US" dirty="0"/>
            </a:p>
          </p:txBody>
        </p:sp>
        <p:sp>
          <p:nvSpPr>
            <p:cNvPr id="9" name="Oval Callout 8"/>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Isosceles Triangle 10"/>
            <p:cNvSpPr/>
            <p:nvPr/>
          </p:nvSpPr>
          <p:spPr>
            <a:xfrm>
              <a:off x="390563" y="3733557"/>
              <a:ext cx="5692901" cy="1376151"/>
            </a:xfrm>
            <a:prstGeom prst="triangle">
              <a:avLst>
                <a:gd name="adj" fmla="val 29355"/>
              </a:avLst>
            </a:prstGeom>
            <a:ln>
              <a:solidFill>
                <a:schemeClr val="accent1">
                  <a:shade val="70000"/>
                  <a:satMod val="150000"/>
                  <a:alpha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c 2"/>
            <p:cNvSpPr>
              <a:spLocks/>
            </p:cNvSpPr>
            <p:nvPr/>
          </p:nvSpPr>
          <p:spPr bwMode="auto">
            <a:xfrm rot="10800000"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4" name="Oval 13"/>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Action Button: Return 17">
            <a:hlinkClick r:id="" action="ppaction://hlinkshowjump?jump=lastslideviewed" highlightClick="1"/>
          </p:cNvPr>
          <p:cNvSpPr/>
          <p:nvPr/>
        </p:nvSpPr>
        <p:spPr>
          <a:xfrm>
            <a:off x="2127968" y="5220843"/>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20699" y="4495800"/>
            <a:ext cx="5507567" cy="369332"/>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Hint:  Is your answer in simplest form???</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Action Button: Home 16">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dirty="0" smtClean="0"/>
              <a:t>Way to go!  Great job!  Keep it up!</a:t>
            </a:r>
            <a:endParaRPr lang="en-US" dirty="0"/>
          </a:p>
        </p:txBody>
      </p:sp>
      <p:sp>
        <p:nvSpPr>
          <p:cNvPr id="10" name="Text Placeholder 9"/>
          <p:cNvSpPr>
            <a:spLocks noGrp="1"/>
          </p:cNvSpPr>
          <p:nvPr>
            <p:ph type="body" sz="half" idx="2"/>
          </p:nvPr>
        </p:nvSpPr>
        <p:spPr>
          <a:xfrm>
            <a:off x="6765798" y="274320"/>
            <a:ext cx="1524000" cy="4946523"/>
          </a:xfrm>
        </p:spPr>
        <p:txBody>
          <a:bodyPr>
            <a:no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t>
            </a:r>
          </a:p>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
            </a:r>
          </a:p>
        </p:txBody>
      </p:sp>
      <p:sp>
        <p:nvSpPr>
          <p:cNvPr id="5" name="TextBox 4"/>
          <p:cNvSpPr txBox="1"/>
          <p:nvPr/>
        </p:nvSpPr>
        <p:spPr>
          <a:xfrm>
            <a:off x="-1" y="0"/>
            <a:ext cx="5805715" cy="6740306"/>
          </a:xfrm>
          <a:prstGeom prst="rect">
            <a:avLst/>
          </a:prstGeom>
          <a:solidFill>
            <a:schemeClr val="bg2"/>
          </a:solidFill>
          <a:ln>
            <a:solidFill>
              <a:schemeClr val="bg2"/>
            </a:solidFill>
          </a:ln>
        </p:spPr>
        <p:txBody>
          <a:bodyPr wrap="square" rtlCol="0">
            <a:spAutoFit/>
          </a:bodyPr>
          <a:lstStyle/>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Picture Placeholder 5"/>
          <p:cNvSpPr>
            <a:spLocks noGrp="1"/>
          </p:cNvSpPr>
          <p:nvPr>
            <p:ph type="pic" idx="1"/>
          </p:nvPr>
        </p:nvSpPr>
        <p:spPr/>
      </p:sp>
      <p:grpSp>
        <p:nvGrpSpPr>
          <p:cNvPr id="16" name="Group 15"/>
          <p:cNvGrpSpPr/>
          <p:nvPr/>
        </p:nvGrpSpPr>
        <p:grpSpPr>
          <a:xfrm>
            <a:off x="1524000" y="746720"/>
            <a:ext cx="3987800" cy="3848100"/>
            <a:chOff x="1524000" y="2197100"/>
            <a:chExt cx="3987800" cy="3848100"/>
          </a:xfrm>
        </p:grpSpPr>
        <p:sp>
          <p:nvSpPr>
            <p:cNvPr id="9" name="TextBox 8"/>
            <p:cNvSpPr txBox="1"/>
            <p:nvPr/>
          </p:nvSpPr>
          <p:spPr>
            <a:xfrm>
              <a:off x="3048000" y="2670770"/>
              <a:ext cx="2070100" cy="923330"/>
            </a:xfrm>
            <a:prstGeom prst="rect">
              <a:avLst/>
            </a:prstGeom>
            <a:noFill/>
          </p:spPr>
          <p:txBody>
            <a:bodyPr wrap="square" rtlCol="0">
              <a:spAutoFit/>
            </a:bodyPr>
            <a:lstStyle/>
            <a:p>
              <a:pPr algn="ctr"/>
              <a:r>
                <a:rPr lang="en-US" dirty="0" smtClean="0"/>
                <a:t>I’m right… and so are YOU!!  Good job!</a:t>
              </a:r>
              <a:endParaRPr lang="en-US" dirty="0"/>
            </a:p>
          </p:txBody>
        </p:sp>
        <p:sp>
          <p:nvSpPr>
            <p:cNvPr id="11" name="Right Triangle 10"/>
            <p:cNvSpPr/>
            <p:nvPr/>
          </p:nvSpPr>
          <p:spPr>
            <a:xfrm>
              <a:off x="1524000" y="2844800"/>
              <a:ext cx="2730500" cy="32004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Callout 11"/>
            <p:cNvSpPr/>
            <p:nvPr/>
          </p:nvSpPr>
          <p:spPr>
            <a:xfrm>
              <a:off x="2692400" y="2197100"/>
              <a:ext cx="2819400" cy="1752600"/>
            </a:xfrm>
            <a:prstGeom prst="wedgeEllipseCallout">
              <a:avLst>
                <a:gd name="adj1" fmla="val -43356"/>
                <a:gd name="adj2" fmla="val 51630"/>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524000" y="5586435"/>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90" name="Arc 2"/>
            <p:cNvSpPr>
              <a:spLocks/>
            </p:cNvSpPr>
            <p:nvPr/>
          </p:nvSpPr>
          <p:spPr bwMode="auto">
            <a:xfrm flipV="1">
              <a:off x="1912938" y="4785868"/>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 name="Oval 14"/>
            <p:cNvSpPr/>
            <p:nvPr/>
          </p:nvSpPr>
          <p:spPr>
            <a:xfrm flipV="1">
              <a:off x="1955801" y="44343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flipV="1">
              <a:off x="2311401" y="4421633"/>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Action Button: Home 18">
            <a:hlinkClick r:id="rId3"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Action Button: Return 19">
            <a:hlinkClick r:id="" action="ppaction://hlinkshowjump?jump=lastslideviewed" highlightClick="1"/>
          </p:cNvPr>
          <p:cNvSpPr/>
          <p:nvPr/>
        </p:nvSpPr>
        <p:spPr>
          <a:xfrm>
            <a:off x="2127968" y="5220843"/>
            <a:ext cx="1058938" cy="1008380"/>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accel="50000" decel="50000" fill="hold" nodeType="withEffect">
                                  <p:stCondLst>
                                    <p:cond delay="0"/>
                                  </p:stCondLst>
                                  <p:childTnLst>
                                    <p:animRot by="21600000">
                                      <p:cBhvr>
                                        <p:cTn id="6" dur="2000" fill="hold"/>
                                        <p:tgtEl>
                                          <p:spTgt spid="1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Clapping"/>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Credits</a:t>
            </a:r>
            <a:endParaRPr lang="en-US" dirty="0"/>
          </a:p>
        </p:txBody>
      </p:sp>
      <p:sp>
        <p:nvSpPr>
          <p:cNvPr id="6" name="Content Placeholder 5"/>
          <p:cNvSpPr>
            <a:spLocks noGrp="1"/>
          </p:cNvSpPr>
          <p:nvPr>
            <p:ph sz="quarter" idx="1"/>
          </p:nvPr>
        </p:nvSpPr>
        <p:spPr/>
        <p:txBody>
          <a:bodyPr/>
          <a:lstStyle/>
          <a:p>
            <a:pPr>
              <a:buNone/>
            </a:pPr>
            <a:r>
              <a:rPr lang="en-US" dirty="0" smtClean="0"/>
              <a:t>Larson, R, Boswell, L, </a:t>
            </a:r>
            <a:r>
              <a:rPr lang="en-US" dirty="0" err="1" smtClean="0"/>
              <a:t>Kanold</a:t>
            </a:r>
            <a:r>
              <a:rPr lang="en-US" dirty="0" smtClean="0"/>
              <a:t>, T.D., &amp; Stiff, L.  (2008). </a:t>
            </a:r>
            <a:r>
              <a:rPr lang="en-US" u="sng" dirty="0" smtClean="0"/>
              <a:t>Geometry</a:t>
            </a:r>
            <a:r>
              <a:rPr lang="en-US" dirty="0" smtClean="0"/>
              <a:t>.  Canada.  McDougal </a:t>
            </a:r>
            <a:r>
              <a:rPr lang="en-US" dirty="0" err="1" smtClean="0"/>
              <a:t>Littell</a:t>
            </a:r>
            <a:r>
              <a:rPr lang="en-US" dirty="0" smtClean="0"/>
              <a:t>.    </a:t>
            </a:r>
          </a:p>
        </p:txBody>
      </p:sp>
      <p:sp>
        <p:nvSpPr>
          <p:cNvPr id="9" name="Right Triangle 8"/>
          <p:cNvSpPr/>
          <p:nvPr/>
        </p:nvSpPr>
        <p:spPr>
          <a:xfrm>
            <a:off x="2108201" y="2859705"/>
            <a:ext cx="2730500" cy="32004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108201" y="5601340"/>
            <a:ext cx="464457" cy="45876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rc 2"/>
          <p:cNvSpPr>
            <a:spLocks/>
          </p:cNvSpPr>
          <p:nvPr/>
        </p:nvSpPr>
        <p:spPr bwMode="auto">
          <a:xfrm flipV="1">
            <a:off x="2497139" y="4800773"/>
            <a:ext cx="769938" cy="434975"/>
          </a:xfrm>
          <a:custGeom>
            <a:avLst/>
            <a:gdLst>
              <a:gd name="G0" fmla="+- 19176 0 0"/>
              <a:gd name="G1" fmla="+- 21600 0 0"/>
              <a:gd name="G2" fmla="+- 21600 0 0"/>
              <a:gd name="T0" fmla="*/ 0 w 37736"/>
              <a:gd name="T1" fmla="*/ 11660 h 21600"/>
              <a:gd name="T2" fmla="*/ 37736 w 37736"/>
              <a:gd name="T3" fmla="*/ 10553 h 21600"/>
              <a:gd name="T4" fmla="*/ 19176 w 37736"/>
              <a:gd name="T5" fmla="*/ 21600 h 21600"/>
            </a:gdLst>
            <a:ahLst/>
            <a:cxnLst>
              <a:cxn ang="0">
                <a:pos x="T0" y="T1"/>
              </a:cxn>
              <a:cxn ang="0">
                <a:pos x="T2" y="T3"/>
              </a:cxn>
              <a:cxn ang="0">
                <a:pos x="T4" y="T5"/>
              </a:cxn>
            </a:cxnLst>
            <a:rect l="0" t="0" r="r" b="b"/>
            <a:pathLst>
              <a:path w="37736" h="21600" fill="none" extrusionOk="0">
                <a:moveTo>
                  <a:pt x="-1" y="11659"/>
                </a:moveTo>
                <a:cubicBezTo>
                  <a:pt x="3712" y="4496"/>
                  <a:pt x="11107" y="-1"/>
                  <a:pt x="19176" y="-1"/>
                </a:cubicBezTo>
                <a:cubicBezTo>
                  <a:pt x="26790" y="-1"/>
                  <a:pt x="33842" y="4009"/>
                  <a:pt x="37736" y="10552"/>
                </a:cubicBezTo>
              </a:path>
              <a:path w="37736" h="21600" stroke="0" extrusionOk="0">
                <a:moveTo>
                  <a:pt x="-1" y="11659"/>
                </a:moveTo>
                <a:cubicBezTo>
                  <a:pt x="3712" y="4496"/>
                  <a:pt x="11107" y="-1"/>
                  <a:pt x="19176" y="-1"/>
                </a:cubicBezTo>
                <a:cubicBezTo>
                  <a:pt x="26790" y="-1"/>
                  <a:pt x="33842" y="4009"/>
                  <a:pt x="37736" y="10552"/>
                </a:cubicBezTo>
                <a:lnTo>
                  <a:pt x="19176" y="21600"/>
                </a:lnTo>
                <a:close/>
              </a:path>
            </a:pathLst>
          </a:custGeom>
          <a:noFill/>
          <a:ln w="44450">
            <a:solidFill>
              <a:srgbClr val="000000"/>
            </a:solidFill>
            <a:round/>
            <a:headEnd/>
            <a:tailEnd/>
          </a:ln>
          <a:effectLst>
            <a:outerShdw blurRad="38100" dist="2540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3" name="Oval 12"/>
          <p:cNvSpPr/>
          <p:nvPr/>
        </p:nvSpPr>
        <p:spPr>
          <a:xfrm flipV="1">
            <a:off x="2540002" y="4449238"/>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flipV="1">
            <a:off x="2895602" y="4436538"/>
            <a:ext cx="152400" cy="175767"/>
          </a:xfrm>
          <a:prstGeom prst="ellipse">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Action Button: Home 9">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ction Button: Return 14">
            <a:hlinkClick r:id="" action="ppaction://hlinkshowjump?jump=lastslideviewed" highlightClick="1"/>
          </p:cNvPr>
          <p:cNvSpPr/>
          <p:nvPr/>
        </p:nvSpPr>
        <p:spPr>
          <a:xfrm>
            <a:off x="7924800" y="5586680"/>
            <a:ext cx="1019175" cy="88727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6393" name="Object 9"/>
          <p:cNvGraphicFramePr>
            <a:graphicFrameLocks noChangeAspect="1"/>
          </p:cNvGraphicFramePr>
          <p:nvPr/>
        </p:nvGraphicFramePr>
        <p:xfrm>
          <a:off x="457200" y="4720503"/>
          <a:ext cx="8086119" cy="1559677"/>
        </p:xfrm>
        <a:graphic>
          <a:graphicData uri="http://schemas.openxmlformats.org/presentationml/2006/ole">
            <p:oleObj spid="_x0000_s16393" name="Document" r:id="rId3" imgW="5854700" imgH="1143000" progId="Word.Document.12">
              <p:link updateAutomatic="1"/>
            </p:oleObj>
          </a:graphicData>
        </a:graphic>
      </p:graphicFrame>
      <p:pic>
        <p:nvPicPr>
          <p:cNvPr id="16" name="Picture 15" descr="45-45-90.png"/>
          <p:cNvPicPr>
            <a:picLocks noChangeAspect="1"/>
          </p:cNvPicPr>
          <p:nvPr/>
        </p:nvPicPr>
        <p:blipFill>
          <a:blip r:embed="rId4"/>
          <a:stretch>
            <a:fillRect/>
          </a:stretch>
        </p:blipFill>
        <p:spPr>
          <a:xfrm>
            <a:off x="777204" y="2312889"/>
            <a:ext cx="7147596" cy="2840542"/>
          </a:xfrm>
          <a:prstGeom prst="rect">
            <a:avLst/>
          </a:prstGeom>
        </p:spPr>
      </p:pic>
      <p:sp>
        <p:nvSpPr>
          <p:cNvPr id="2" name="Title 1"/>
          <p:cNvSpPr>
            <a:spLocks noGrp="1"/>
          </p:cNvSpPr>
          <p:nvPr>
            <p:ph type="title"/>
          </p:nvPr>
        </p:nvSpPr>
        <p:spPr>
          <a:xfrm>
            <a:off x="457200" y="274638"/>
            <a:ext cx="7467600" cy="777648"/>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Explore 45-45-90 triangles</a:t>
            </a:r>
            <a:endParaRPr lang="en-US" dirty="0"/>
          </a:p>
        </p:txBody>
      </p:sp>
      <p:sp>
        <p:nvSpPr>
          <p:cNvPr id="3" name="Content Placeholder 2"/>
          <p:cNvSpPr>
            <a:spLocks noGrp="1"/>
          </p:cNvSpPr>
          <p:nvPr>
            <p:ph sz="quarter" idx="1"/>
          </p:nvPr>
        </p:nvSpPr>
        <p:spPr>
          <a:xfrm>
            <a:off x="457200" y="1052286"/>
            <a:ext cx="7467600" cy="997857"/>
          </a:xfrm>
        </p:spPr>
        <p:txBody>
          <a:bodyPr>
            <a:normAutofit fontScale="92500" lnSpcReduction="10000"/>
          </a:bodyPr>
          <a:lstStyle/>
          <a:p>
            <a:r>
              <a:rPr lang="en-US" sz="1400" dirty="0" smtClean="0"/>
              <a:t>A 45-45-90 right triangle has angles with measures of 45°, 45°, and 90°.  Use the triangles graphed on the dot paper below to fill in the tables with the missing side lengths.  The horizontal and vertical distances between two consecutive dots is 1.  The distance between two consecutive diagonal dots is the square root of two. Look at the examples below, then fill in the table.   Write your own copy of the table in your notes to refer to on the next slide.  </a:t>
            </a:r>
            <a:endParaRPr lang="en-US" sz="1400" dirty="0"/>
          </a:p>
        </p:txBody>
      </p:sp>
      <p:sp>
        <p:nvSpPr>
          <p:cNvPr id="13" name="TextBox 12"/>
          <p:cNvSpPr txBox="1"/>
          <p:nvPr/>
        </p:nvSpPr>
        <p:spPr>
          <a:xfrm>
            <a:off x="1597194" y="4074172"/>
            <a:ext cx="313044" cy="369332"/>
          </a:xfrm>
          <a:prstGeom prst="rect">
            <a:avLst/>
          </a:prstGeom>
          <a:noFill/>
        </p:spPr>
        <p:txBody>
          <a:bodyPr wrap="none" rtlCol="0">
            <a:spAutoFit/>
          </a:bodyPr>
          <a:lstStyle/>
          <a:p>
            <a:r>
              <a:rPr lang="en-US" dirty="0" smtClean="0"/>
              <a:t>1</a:t>
            </a:r>
            <a:endParaRPr lang="en-US" dirty="0"/>
          </a:p>
        </p:txBody>
      </p:sp>
      <p:sp>
        <p:nvSpPr>
          <p:cNvPr id="14" name="TextBox 13"/>
          <p:cNvSpPr txBox="1"/>
          <p:nvPr/>
        </p:nvSpPr>
        <p:spPr>
          <a:xfrm>
            <a:off x="1284150" y="4535837"/>
            <a:ext cx="313044" cy="369332"/>
          </a:xfrm>
          <a:prstGeom prst="rect">
            <a:avLst/>
          </a:prstGeom>
          <a:noFill/>
        </p:spPr>
        <p:txBody>
          <a:bodyPr wrap="none" rtlCol="0">
            <a:spAutoFit/>
          </a:bodyPr>
          <a:lstStyle/>
          <a:p>
            <a:r>
              <a:rPr lang="en-US" dirty="0" smtClean="0"/>
              <a:t>1</a:t>
            </a:r>
            <a:endParaRPr lang="en-US" dirty="0"/>
          </a:p>
        </p:txBody>
      </p:sp>
      <p:graphicFrame>
        <p:nvGraphicFramePr>
          <p:cNvPr id="15" name="Object 14"/>
          <p:cNvGraphicFramePr>
            <a:graphicFrameLocks noChangeAspect="1"/>
          </p:cNvGraphicFramePr>
          <p:nvPr/>
        </p:nvGraphicFramePr>
        <p:xfrm>
          <a:off x="987974" y="3885547"/>
          <a:ext cx="452698" cy="377249"/>
        </p:xfrm>
        <a:graphic>
          <a:graphicData uri="http://schemas.openxmlformats.org/presentationml/2006/ole">
            <p:oleObj spid="_x0000_s16394" name="Equation" r:id="rId5" imgW="228600" imgH="190500" progId="Equation.3">
              <p:embed/>
            </p:oleObj>
          </a:graphicData>
        </a:graphic>
      </p:graphicFrame>
      <p:graphicFrame>
        <p:nvGraphicFramePr>
          <p:cNvPr id="16395" name="Object 11"/>
          <p:cNvGraphicFramePr>
            <a:graphicFrameLocks noChangeAspect="1"/>
          </p:cNvGraphicFramePr>
          <p:nvPr/>
        </p:nvGraphicFramePr>
        <p:xfrm>
          <a:off x="2011363" y="3696347"/>
          <a:ext cx="606425" cy="377825"/>
        </p:xfrm>
        <a:graphic>
          <a:graphicData uri="http://schemas.openxmlformats.org/presentationml/2006/ole">
            <p:oleObj spid="_x0000_s16395" name="Equation" r:id="rId6" imgW="304800" imgH="190500" progId="Equation.3">
              <p:embed/>
            </p:oleObj>
          </a:graphicData>
        </a:graphic>
      </p:graphicFrame>
      <p:sp>
        <p:nvSpPr>
          <p:cNvPr id="18" name="TextBox 17"/>
          <p:cNvSpPr txBox="1"/>
          <p:nvPr/>
        </p:nvSpPr>
        <p:spPr>
          <a:xfrm>
            <a:off x="2493657" y="4507100"/>
            <a:ext cx="248262" cy="646331"/>
          </a:xfrm>
          <a:prstGeom prst="rect">
            <a:avLst/>
          </a:prstGeom>
          <a:noFill/>
        </p:spPr>
        <p:txBody>
          <a:bodyPr wrap="square" rtlCol="0">
            <a:spAutoFit/>
          </a:bodyPr>
          <a:lstStyle/>
          <a:p>
            <a:r>
              <a:rPr lang="en-US" dirty="0" smtClean="0"/>
              <a:t>2</a:t>
            </a:r>
            <a:endParaRPr lang="en-US" dirty="0"/>
          </a:p>
        </p:txBody>
      </p:sp>
      <p:sp>
        <p:nvSpPr>
          <p:cNvPr id="20" name="TextBox 19"/>
          <p:cNvSpPr txBox="1"/>
          <p:nvPr/>
        </p:nvSpPr>
        <p:spPr>
          <a:xfrm>
            <a:off x="2894319" y="3797173"/>
            <a:ext cx="248262" cy="646331"/>
          </a:xfrm>
          <a:prstGeom prst="rect">
            <a:avLst/>
          </a:prstGeom>
          <a:noFill/>
        </p:spPr>
        <p:txBody>
          <a:bodyPr wrap="square" rtlCol="0">
            <a:spAutoFit/>
          </a:bodyPr>
          <a:lstStyle/>
          <a:p>
            <a:r>
              <a:rPr lang="en-US" dirty="0" smtClean="0"/>
              <a:t>2</a:t>
            </a:r>
            <a:endParaRPr lang="en-US" dirty="0"/>
          </a:p>
        </p:txBody>
      </p:sp>
      <p:sp>
        <p:nvSpPr>
          <p:cNvPr id="19" name="Action Button: Home 18">
            <a:hlinkClick r:id="rId7"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Action Button: Forward or Next 20">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22" name="Action Button: Back or Previous 21">
            <a:hlinkClick r:id="rId7" action="ppaction://hlinksldjump"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3" name="Object 22"/>
          <p:cNvGraphicFramePr>
            <a:graphicFrameLocks noChangeAspect="1"/>
          </p:cNvGraphicFramePr>
          <p:nvPr/>
        </p:nvGraphicFramePr>
        <p:xfrm>
          <a:off x="2602218" y="5854700"/>
          <a:ext cx="624037" cy="425480"/>
        </p:xfrm>
        <a:graphic>
          <a:graphicData uri="http://schemas.openxmlformats.org/presentationml/2006/ole">
            <p:oleObj spid="_x0000_s16398" name="Equation" r:id="rId8" imgW="279400" imgH="1905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pPr>
              <a:buNone/>
            </a:pPr>
            <a:r>
              <a:rPr lang="en-US" dirty="0" smtClean="0"/>
              <a:t>Now we’ll look at relationships you see between the sides of a 45-45-90 triangle.  Use your table from the previous slide.  </a:t>
            </a:r>
          </a:p>
          <a:p>
            <a:r>
              <a:rPr lang="en-US" dirty="0" smtClean="0"/>
              <a:t>What do you notice about the relationship between the length of the two legs of a 45-45-90 triangle?  Write down your conjecture and check it by clicking to the next slide.  </a:t>
            </a:r>
          </a:p>
          <a:p>
            <a:endParaRPr lang="en-US" dirty="0" smtClean="0"/>
          </a:p>
        </p:txBody>
      </p:sp>
      <p:grpSp>
        <p:nvGrpSpPr>
          <p:cNvPr id="8" name="Group 7"/>
          <p:cNvGrpSpPr/>
          <p:nvPr/>
        </p:nvGrpSpPr>
        <p:grpSpPr>
          <a:xfrm>
            <a:off x="5588000" y="3556000"/>
            <a:ext cx="2148840" cy="2146300"/>
            <a:chOff x="4978400" y="3556000"/>
            <a:chExt cx="2148840" cy="2146300"/>
          </a:xfrm>
        </p:grpSpPr>
        <p:sp>
          <p:nvSpPr>
            <p:cNvPr id="4" name="Right Triangle 3"/>
            <p:cNvSpPr/>
            <p:nvPr/>
          </p:nvSpPr>
          <p:spPr>
            <a:xfrm>
              <a:off x="4978400" y="3556000"/>
              <a:ext cx="2148840" cy="21463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978400" y="5431971"/>
              <a:ext cx="254000" cy="2703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337300" y="5332968"/>
              <a:ext cx="609600" cy="369332"/>
            </a:xfrm>
            <a:prstGeom prst="rect">
              <a:avLst/>
            </a:prstGeom>
            <a:noFill/>
          </p:spPr>
          <p:txBody>
            <a:bodyPr wrap="square" rtlCol="0">
              <a:spAutoFit/>
            </a:bodyPr>
            <a:lstStyle/>
            <a:p>
              <a:r>
                <a:rPr lang="en-US" dirty="0" smtClean="0"/>
                <a:t>45°</a:t>
              </a:r>
              <a:endParaRPr lang="en-US" dirty="0"/>
            </a:p>
          </p:txBody>
        </p:sp>
        <p:sp>
          <p:nvSpPr>
            <p:cNvPr id="7" name="TextBox 6"/>
            <p:cNvSpPr txBox="1"/>
            <p:nvPr/>
          </p:nvSpPr>
          <p:spPr>
            <a:xfrm>
              <a:off x="4978400" y="3925332"/>
              <a:ext cx="609600" cy="369332"/>
            </a:xfrm>
            <a:prstGeom prst="rect">
              <a:avLst/>
            </a:prstGeom>
            <a:noFill/>
          </p:spPr>
          <p:txBody>
            <a:bodyPr wrap="square" rtlCol="0">
              <a:spAutoFit/>
            </a:bodyPr>
            <a:lstStyle/>
            <a:p>
              <a:r>
                <a:rPr lang="en-US" dirty="0" smtClean="0"/>
                <a:t>45°</a:t>
              </a:r>
              <a:endParaRPr lang="en-US" dirty="0"/>
            </a:p>
          </p:txBody>
        </p:sp>
      </p:grpSp>
      <p:sp>
        <p:nvSpPr>
          <p:cNvPr id="11" name="Action Button: Home 10">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Action Button: Forward or Next 11">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3" name="Action Button: Back or Previous 12">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r>
              <a:rPr lang="en-US" dirty="0" smtClean="0"/>
              <a:t>What do you notice about the relationship between the length of the two legs of a 45-45-90 triangle?  </a:t>
            </a:r>
          </a:p>
          <a:p>
            <a:endParaRPr lang="en-US" dirty="0" smtClean="0"/>
          </a:p>
          <a:p>
            <a:pPr lvl="1">
              <a:buNone/>
            </a:pPr>
            <a:r>
              <a:rPr lang="en-US" dirty="0" smtClean="0">
                <a:solidFill>
                  <a:schemeClr val="accent1"/>
                </a:solidFill>
              </a:rPr>
              <a:t>Answer:  </a:t>
            </a:r>
          </a:p>
          <a:p>
            <a:pPr lvl="1">
              <a:buNone/>
            </a:pPr>
            <a:r>
              <a:rPr lang="en-US" dirty="0" smtClean="0">
                <a:solidFill>
                  <a:schemeClr val="accent1"/>
                </a:solidFill>
              </a:rPr>
              <a:t>The legs are congruent,  </a:t>
            </a:r>
          </a:p>
          <a:p>
            <a:pPr lvl="1">
              <a:buNone/>
            </a:pPr>
            <a:r>
              <a:rPr lang="en-US" dirty="0" smtClean="0">
                <a:solidFill>
                  <a:schemeClr val="accent1"/>
                </a:solidFill>
              </a:rPr>
              <a:t>meaning they are the </a:t>
            </a:r>
          </a:p>
          <a:p>
            <a:pPr lvl="1">
              <a:buNone/>
            </a:pPr>
            <a:r>
              <a:rPr lang="en-US" dirty="0" smtClean="0">
                <a:solidFill>
                  <a:schemeClr val="accent1"/>
                </a:solidFill>
              </a:rPr>
              <a:t>same length.  So if one leg</a:t>
            </a:r>
          </a:p>
          <a:p>
            <a:pPr lvl="1">
              <a:buNone/>
            </a:pPr>
            <a:r>
              <a:rPr lang="en-US" dirty="0" smtClean="0">
                <a:solidFill>
                  <a:schemeClr val="accent1"/>
                </a:solidFill>
              </a:rPr>
              <a:t>has a length of 5, the other</a:t>
            </a:r>
          </a:p>
          <a:p>
            <a:pPr lvl="1">
              <a:buNone/>
            </a:pPr>
            <a:r>
              <a:rPr lang="en-US" dirty="0" smtClean="0">
                <a:solidFill>
                  <a:schemeClr val="accent1"/>
                </a:solidFill>
              </a:rPr>
              <a:t>also has a length of 5.  </a:t>
            </a:r>
          </a:p>
        </p:txBody>
      </p:sp>
      <p:grpSp>
        <p:nvGrpSpPr>
          <p:cNvPr id="8" name="Group 7"/>
          <p:cNvGrpSpPr/>
          <p:nvPr/>
        </p:nvGrpSpPr>
        <p:grpSpPr>
          <a:xfrm>
            <a:off x="5123180" y="2482850"/>
            <a:ext cx="2148840" cy="2146300"/>
            <a:chOff x="4978400" y="3556000"/>
            <a:chExt cx="2148840" cy="2146300"/>
          </a:xfrm>
        </p:grpSpPr>
        <p:sp>
          <p:nvSpPr>
            <p:cNvPr id="4" name="Right Triangle 3"/>
            <p:cNvSpPr/>
            <p:nvPr/>
          </p:nvSpPr>
          <p:spPr>
            <a:xfrm>
              <a:off x="4978400" y="3556000"/>
              <a:ext cx="2148840" cy="21463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978400" y="5431971"/>
              <a:ext cx="254000" cy="2703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337300" y="5332968"/>
              <a:ext cx="609600" cy="369332"/>
            </a:xfrm>
            <a:prstGeom prst="rect">
              <a:avLst/>
            </a:prstGeom>
            <a:noFill/>
          </p:spPr>
          <p:txBody>
            <a:bodyPr wrap="square" rtlCol="0">
              <a:spAutoFit/>
            </a:bodyPr>
            <a:lstStyle/>
            <a:p>
              <a:r>
                <a:rPr lang="en-US" dirty="0" smtClean="0"/>
                <a:t>45°</a:t>
              </a:r>
              <a:endParaRPr lang="en-US" dirty="0"/>
            </a:p>
          </p:txBody>
        </p:sp>
        <p:sp>
          <p:nvSpPr>
            <p:cNvPr id="7" name="TextBox 6"/>
            <p:cNvSpPr txBox="1"/>
            <p:nvPr/>
          </p:nvSpPr>
          <p:spPr>
            <a:xfrm>
              <a:off x="4978400" y="3925332"/>
              <a:ext cx="609600" cy="369332"/>
            </a:xfrm>
            <a:prstGeom prst="rect">
              <a:avLst/>
            </a:prstGeom>
            <a:noFill/>
          </p:spPr>
          <p:txBody>
            <a:bodyPr wrap="square" rtlCol="0">
              <a:spAutoFit/>
            </a:bodyPr>
            <a:lstStyle/>
            <a:p>
              <a:r>
                <a:rPr lang="en-US" dirty="0" smtClean="0"/>
                <a:t>45°</a:t>
              </a:r>
              <a:endParaRPr lang="en-US" dirty="0"/>
            </a:p>
          </p:txBody>
        </p:sp>
      </p:grpSp>
      <p:cxnSp>
        <p:nvCxnSpPr>
          <p:cNvPr id="12" name="Straight Connector 11"/>
          <p:cNvCxnSpPr/>
          <p:nvPr/>
        </p:nvCxnSpPr>
        <p:spPr>
          <a:xfrm>
            <a:off x="4996180" y="3694112"/>
            <a:ext cx="2540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a:off x="5998141" y="4628356"/>
            <a:ext cx="27032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Action Button: Home 12">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Action Button: Forward or Next 14">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6" name="Action Button: Back or Previous 15">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59505"/>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Make Your Own Conjectures!</a:t>
            </a:r>
            <a:endParaRPr lang="en-US" dirty="0"/>
          </a:p>
        </p:txBody>
      </p:sp>
      <p:sp>
        <p:nvSpPr>
          <p:cNvPr id="3" name="Content Placeholder 2"/>
          <p:cNvSpPr>
            <a:spLocks noGrp="1"/>
          </p:cNvSpPr>
          <p:nvPr>
            <p:ph sz="quarter" idx="1"/>
          </p:nvPr>
        </p:nvSpPr>
        <p:spPr>
          <a:xfrm>
            <a:off x="457200" y="1270000"/>
            <a:ext cx="7467600" cy="5203952"/>
          </a:xfrm>
        </p:spPr>
        <p:txBody>
          <a:bodyPr>
            <a:normAutofit/>
          </a:bodyPr>
          <a:lstStyle/>
          <a:p>
            <a:pPr>
              <a:buNone/>
            </a:pPr>
            <a:r>
              <a:rPr lang="en-US" dirty="0" smtClean="0"/>
              <a:t>Continue to use your table to fill in the blanks and complete the rules about 45-45-90 triangles. </a:t>
            </a:r>
          </a:p>
          <a:p>
            <a:pPr>
              <a:buNone/>
            </a:pPr>
            <a:endParaRPr lang="en-US" sz="2000" dirty="0" smtClean="0"/>
          </a:p>
          <a:p>
            <a:r>
              <a:rPr lang="en-US" sz="2000" dirty="0" smtClean="0"/>
              <a:t>In a 45˚-45˚-90˚ triangle, the hypotenuse is ________times as long as each leg.    </a:t>
            </a:r>
          </a:p>
          <a:p>
            <a:pPr>
              <a:buNone/>
            </a:pPr>
            <a:r>
              <a:rPr lang="en-US" sz="2000" dirty="0" smtClean="0"/>
              <a:t>		</a:t>
            </a:r>
          </a:p>
        </p:txBody>
      </p:sp>
      <p:grpSp>
        <p:nvGrpSpPr>
          <p:cNvPr id="11" name="Group 10"/>
          <p:cNvGrpSpPr>
            <a:grpSpLocks noChangeAspect="1"/>
          </p:cNvGrpSpPr>
          <p:nvPr/>
        </p:nvGrpSpPr>
        <p:grpSpPr>
          <a:xfrm>
            <a:off x="6482080" y="3285671"/>
            <a:ext cx="2148840" cy="2146300"/>
            <a:chOff x="4978400" y="3556000"/>
            <a:chExt cx="2148840" cy="2146300"/>
          </a:xfrm>
        </p:grpSpPr>
        <p:sp>
          <p:nvSpPr>
            <p:cNvPr id="12" name="Right Triangle 11"/>
            <p:cNvSpPr/>
            <p:nvPr/>
          </p:nvSpPr>
          <p:spPr>
            <a:xfrm>
              <a:off x="4978400" y="3556000"/>
              <a:ext cx="2148840" cy="2146300"/>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978400" y="5431971"/>
              <a:ext cx="254000" cy="27032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6337300" y="5332968"/>
              <a:ext cx="609600" cy="369332"/>
            </a:xfrm>
            <a:prstGeom prst="rect">
              <a:avLst/>
            </a:prstGeom>
            <a:noFill/>
          </p:spPr>
          <p:txBody>
            <a:bodyPr wrap="square" rtlCol="0">
              <a:spAutoFit/>
            </a:bodyPr>
            <a:lstStyle/>
            <a:p>
              <a:r>
                <a:rPr lang="en-US" dirty="0" smtClean="0"/>
                <a:t>45°</a:t>
              </a:r>
              <a:endParaRPr lang="en-US" dirty="0"/>
            </a:p>
          </p:txBody>
        </p:sp>
        <p:sp>
          <p:nvSpPr>
            <p:cNvPr id="15" name="TextBox 14"/>
            <p:cNvSpPr txBox="1"/>
            <p:nvPr/>
          </p:nvSpPr>
          <p:spPr>
            <a:xfrm>
              <a:off x="4978400" y="3925332"/>
              <a:ext cx="609600" cy="369332"/>
            </a:xfrm>
            <a:prstGeom prst="rect">
              <a:avLst/>
            </a:prstGeom>
            <a:noFill/>
          </p:spPr>
          <p:txBody>
            <a:bodyPr wrap="square" rtlCol="0">
              <a:spAutoFit/>
            </a:bodyPr>
            <a:lstStyle/>
            <a:p>
              <a:r>
                <a:rPr lang="en-US" dirty="0" smtClean="0"/>
                <a:t>45°</a:t>
              </a:r>
              <a:endParaRPr lang="en-US" dirty="0"/>
            </a:p>
          </p:txBody>
        </p:sp>
      </p:grpSp>
      <p:sp>
        <p:nvSpPr>
          <p:cNvPr id="9" name="Action Button: Home 8">
            <a:hlinkClick r:id="rId2" action="ppaction://hlinksldjump" highlightClick="1"/>
          </p:cNvPr>
          <p:cNvSpPr/>
          <p:nvPr/>
        </p:nvSpPr>
        <p:spPr>
          <a:xfrm>
            <a:off x="8140700" y="444500"/>
            <a:ext cx="317500" cy="389890"/>
          </a:xfrm>
          <a:prstGeom prst="actionButtonHo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Action Button: Forward or Next 9">
            <a:hlinkClick r:id="" action="ppaction://hlinkshowjump?jump=nextslide"/>
          </p:cNvPr>
          <p:cNvSpPr/>
          <p:nvPr/>
        </p:nvSpPr>
        <p:spPr>
          <a:xfrm>
            <a:off x="8572500" y="6473952"/>
            <a:ext cx="276711" cy="243840"/>
          </a:xfrm>
          <a:prstGeom prst="actionButtonForwardNext">
            <a:avLst/>
          </a:prstGeom>
          <a:ln/>
        </p:spPr>
        <p:style>
          <a:lnRef idx="1">
            <a:schemeClr val="accent1"/>
          </a:lnRef>
          <a:fillRef idx="3">
            <a:schemeClr val="accent1"/>
          </a:fillRef>
          <a:effectRef idx="2">
            <a:schemeClr val="accent1"/>
          </a:effectRef>
          <a:fontRef idx="minor">
            <a:schemeClr val="lt1"/>
          </a:fontRef>
        </p:style>
      </p:sp>
      <p:sp>
        <p:nvSpPr>
          <p:cNvPr id="16" name="Action Button: Back or Previous 15">
            <a:hlinkClick r:id="" action="ppaction://hlinkshowjump?jump=previousslide" highlightClick="1"/>
          </p:cNvPr>
          <p:cNvSpPr/>
          <p:nvPr/>
        </p:nvSpPr>
        <p:spPr>
          <a:xfrm>
            <a:off x="165100" y="6473952"/>
            <a:ext cx="292100" cy="243840"/>
          </a:xfrm>
          <a:prstGeom prst="actionButtonBackPrevio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6">
      <a:dk1>
        <a:sysClr val="windowText" lastClr="000000"/>
      </a:dk1>
      <a:lt1>
        <a:sysClr val="window" lastClr="FFFFFF"/>
      </a:lt1>
      <a:dk2>
        <a:srgbClr val="666666"/>
      </a:dk2>
      <a:lt2>
        <a:srgbClr val="FAF2AA"/>
      </a:lt2>
      <a:accent1>
        <a:srgbClr val="FF8A26"/>
      </a:accent1>
      <a:accent2>
        <a:srgbClr val="E40059"/>
      </a:accent2>
      <a:accent3>
        <a:srgbClr val="9C007F"/>
      </a:accent3>
      <a:accent4>
        <a:srgbClr val="F2588D"/>
      </a:accent4>
      <a:accent5>
        <a:srgbClr val="16BF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1190</TotalTime>
  <Words>3115</Words>
  <Application>Microsoft Macintosh PowerPoint</Application>
  <PresentationFormat>On-screen Show (4:3)</PresentationFormat>
  <Paragraphs>581</Paragraphs>
  <Slides>52</Slides>
  <Notes>0</Notes>
  <HiddenSlides>0</HiddenSlides>
  <MMClips>0</MMClips>
  <ScaleCrop>false</ScaleCrop>
  <HeadingPairs>
    <vt:vector size="8" baseType="variant">
      <vt:variant>
        <vt:lpstr>Design Template</vt:lpstr>
      </vt:variant>
      <vt:variant>
        <vt:i4>1</vt:i4>
      </vt:variant>
      <vt:variant>
        <vt:lpstr>Links</vt:lpstr>
      </vt:variant>
      <vt:variant>
        <vt:i4>2</vt:i4>
      </vt:variant>
      <vt:variant>
        <vt:lpstr>Embedded OLE Servers</vt:lpstr>
      </vt:variant>
      <vt:variant>
        <vt:i4>1</vt:i4>
      </vt:variant>
      <vt:variant>
        <vt:lpstr>Slide Titles</vt:lpstr>
      </vt:variant>
      <vt:variant>
        <vt:i4>52</vt:i4>
      </vt:variant>
    </vt:vector>
  </HeadingPairs>
  <TitlesOfParts>
    <vt:vector size="56" baseType="lpstr">
      <vt:lpstr>Oriel</vt:lpstr>
      <vt:lpstr>Macintosh HD:Users:lauradee:Desktop:GPS 2009-2010 e-amil files:Geometry:Chapter 7 notes.doc!OLE_LINK3</vt:lpstr>
      <vt:lpstr>Macintosh HD:Users:lauradee:Desktop:GPS 2009-2010 e-amil files:Geometry:Chapter 7 notes.doc!OLE_LINK4</vt:lpstr>
      <vt:lpstr>Equation</vt:lpstr>
      <vt:lpstr>Slide 1</vt:lpstr>
      <vt:lpstr>Introduction </vt:lpstr>
      <vt:lpstr>Standards &amp; Objectives</vt:lpstr>
      <vt:lpstr>Home Page Menu</vt:lpstr>
      <vt:lpstr>Parts of a Right Triangle</vt:lpstr>
      <vt:lpstr>Explore 45-45-90 triangles</vt:lpstr>
      <vt:lpstr>Make Your Own Conjectures!</vt:lpstr>
      <vt:lpstr>Make Your Own Conjectures!</vt:lpstr>
      <vt:lpstr>Make Your Own Conjectures!</vt:lpstr>
      <vt:lpstr>Make Your Own Conjectures!</vt:lpstr>
      <vt:lpstr>Incorrect </vt:lpstr>
      <vt:lpstr>Incorrect </vt:lpstr>
      <vt:lpstr>Way to go!  Great job!  Keep it up!</vt:lpstr>
      <vt:lpstr>Parts of a 30-60-90 Triangle</vt:lpstr>
      <vt:lpstr>Explore 30-60-90 triangles</vt:lpstr>
      <vt:lpstr>Make Your Own Conjectures!</vt:lpstr>
      <vt:lpstr>Make Your Own Conjectures!</vt:lpstr>
      <vt:lpstr>Incorrect </vt:lpstr>
      <vt:lpstr>Incorrect </vt:lpstr>
      <vt:lpstr>Way to go!  Great job!  Keep it up!</vt:lpstr>
      <vt:lpstr>Make Your Own Conjectures!</vt:lpstr>
      <vt:lpstr>Make Your Own Conjectures!</vt:lpstr>
      <vt:lpstr>Incorrect </vt:lpstr>
      <vt:lpstr>Incorrect </vt:lpstr>
      <vt:lpstr>Way to go!  Great job!  Keep it up!</vt:lpstr>
      <vt:lpstr>  Example 1</vt:lpstr>
      <vt:lpstr>Example 2</vt:lpstr>
      <vt:lpstr>  Example 3</vt:lpstr>
      <vt:lpstr>  Example 3 Continued</vt:lpstr>
      <vt:lpstr>Directions for Practice Problems</vt:lpstr>
      <vt:lpstr>Question 1 2 3 4 5 6</vt:lpstr>
      <vt:lpstr>Question 1 2 3 4 5 6</vt:lpstr>
      <vt:lpstr>Question 1 2 3 4 5 6</vt:lpstr>
      <vt:lpstr>Question 1 2 3 4 5 6</vt:lpstr>
      <vt:lpstr>Question 1 2 3 4 5 6</vt:lpstr>
      <vt:lpstr>Question 1 2 3 4 5 6</vt:lpstr>
      <vt:lpstr>Application</vt:lpstr>
      <vt:lpstr>Application:  Solution</vt:lpstr>
      <vt:lpstr> You discovered rules for 45-45-90 and 30-60-90 triangles and practiced applying those rules.  I hope you feel confident solving problems involving special right triangles! </vt:lpstr>
      <vt:lpstr>Simplifying Radicals Tutorial</vt:lpstr>
      <vt:lpstr>Simplifying Radicals Practice</vt:lpstr>
      <vt:lpstr>Simplifying Radicals Practice</vt:lpstr>
      <vt:lpstr>Practice problem 1 Solution </vt:lpstr>
      <vt:lpstr>Practice problem 2 Solution </vt:lpstr>
      <vt:lpstr>Practice problem 3 Solution </vt:lpstr>
      <vt:lpstr>Practice problem 4 Solution </vt:lpstr>
      <vt:lpstr>Practice problem 5 Solution </vt:lpstr>
      <vt:lpstr>Practice problem 6 Solution </vt:lpstr>
      <vt:lpstr>Incorrect </vt:lpstr>
      <vt:lpstr>Incorrect </vt:lpstr>
      <vt:lpstr>Way to go!  Great job!  Keep it up!</vt:lpstr>
      <vt:lpstr>Credits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Laura Distelrath</dc:creator>
  <cp:lastModifiedBy>Lori Jankowski</cp:lastModifiedBy>
  <cp:revision>110</cp:revision>
  <dcterms:created xsi:type="dcterms:W3CDTF">2010-08-28T16:37:30Z</dcterms:created>
  <dcterms:modified xsi:type="dcterms:W3CDTF">2010-08-28T16:37:52Z</dcterms:modified>
</cp:coreProperties>
</file>